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6"/>
  </p:notesMasterIdLst>
  <p:sldIdLst>
    <p:sldId id="299" r:id="rId2"/>
    <p:sldId id="300" r:id="rId3"/>
    <p:sldId id="258" r:id="rId4"/>
    <p:sldId id="259" r:id="rId5"/>
    <p:sldId id="260" r:id="rId6"/>
    <p:sldId id="261" r:id="rId7"/>
    <p:sldId id="274" r:id="rId8"/>
    <p:sldId id="265" r:id="rId9"/>
    <p:sldId id="277" r:id="rId10"/>
    <p:sldId id="278" r:id="rId11"/>
    <p:sldId id="281" r:id="rId12"/>
    <p:sldId id="280" r:id="rId13"/>
    <p:sldId id="283" r:id="rId14"/>
    <p:sldId id="284" r:id="rId15"/>
    <p:sldId id="288" r:id="rId16"/>
    <p:sldId id="311" r:id="rId17"/>
    <p:sldId id="275" r:id="rId18"/>
    <p:sldId id="282" r:id="rId19"/>
    <p:sldId id="302" r:id="rId20"/>
    <p:sldId id="306" r:id="rId21"/>
    <p:sldId id="292" r:id="rId22"/>
    <p:sldId id="297" r:id="rId23"/>
    <p:sldId id="298" r:id="rId24"/>
    <p:sldId id="293" r:id="rId25"/>
    <p:sldId id="312" r:id="rId26"/>
    <p:sldId id="307" r:id="rId27"/>
    <p:sldId id="301" r:id="rId28"/>
    <p:sldId id="295" r:id="rId29"/>
    <p:sldId id="304" r:id="rId30"/>
    <p:sldId id="310" r:id="rId31"/>
    <p:sldId id="308" r:id="rId32"/>
    <p:sldId id="309" r:id="rId33"/>
    <p:sldId id="286" r:id="rId34"/>
    <p:sldId id="285" r:id="rId35"/>
  </p:sldIdLst>
  <p:sldSz cx="14630400" cy="8229600"/>
  <p:notesSz cx="6858000" cy="9144000"/>
  <p:defaultTextStyle>
    <a:defPPr>
      <a:defRPr lang="en-US"/>
    </a:defPPr>
    <a:lvl1pPr marL="0" algn="l" defTabSz="457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457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457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457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457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457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457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457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Reddy" initials="JR" lastIdx="1" clrIdx="0">
    <p:extLst>
      <p:ext uri="{19B8F6BF-5375-455C-9EA6-DF929625EA0E}">
        <p15:presenceInfo xmlns:p15="http://schemas.microsoft.com/office/powerpoint/2012/main" userId="9de3032932cdd1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60"/>
  </p:normalViewPr>
  <p:slideViewPr>
    <p:cSldViewPr snapToGrid="0">
      <p:cViewPr>
        <p:scale>
          <a:sx n="51" d="100"/>
          <a:sy n="51" d="100"/>
        </p:scale>
        <p:origin x="9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CAE89-8DBB-4F54-81DC-9DB2ADAB911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D6BE3-F9C7-4C6B-BC02-A3E32980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11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B4194-828A-4ADB-A0EE-53544D2DB0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9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0980B-F6D3-41D7-9811-A9468FD70E78}" type="datetime1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3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6805-CB00-47BC-9DF3-ADCC7052C9CA}" type="datetime1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6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BD25-F777-448D-A0B9-A5715A91AE99}" type="datetime1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8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5982-7420-4F0B-834A-266E7FB8A6AD}" type="datetime1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9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C1D8-D43D-4509-B595-F139F39B6009}" type="datetime1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85847-53A6-4A4F-9B0C-F1D6F8DD84EF}" type="datetime1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7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D11F-CACC-400B-AF74-9466D373D871}" type="datetime1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6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C114-F318-4DD8-A606-A707217C6B4D}" type="datetime1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6123B-EED3-44EE-9751-9C8395F4EC19}" type="datetime1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7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7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7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8E90B-2466-4FA6-A2FF-CC2437DF21E4}" type="datetime1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55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7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7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4FB3-1EC0-482A-A712-9C671ABFDEBD}" type="datetime1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1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47157-3838-4E9A-8DB6-5A63279A24F4}" type="datetime1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239D4-40AD-48FF-880F-294BA7A2D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8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mpany/video-hub/ectVoRJ-6HU.html" TargetMode="External"/><Relationship Id="rId2" Type="http://schemas.openxmlformats.org/officeDocument/2006/relationships/hyperlink" Target="https://doi.org/10.1186/1471-2105-9-371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D9B0F75-6F0E-4F71-931B-9BA9BDFDAA24}"/>
              </a:ext>
            </a:extLst>
          </p:cNvPr>
          <p:cNvSpPr txBox="1"/>
          <p:nvPr/>
        </p:nvSpPr>
        <p:spPr>
          <a:xfrm>
            <a:off x="2971800" y="1933939"/>
            <a:ext cx="8077200" cy="188384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4000" b="1" spc="-25" dirty="0">
                <a:latin typeface="Calibri"/>
                <a:cs typeface="Calibri"/>
              </a:rPr>
              <a:t>Presenter </a:t>
            </a:r>
            <a:r>
              <a:rPr sz="4000" b="1" spc="-5" dirty="0">
                <a:latin typeface="Calibri"/>
                <a:cs typeface="Calibri"/>
              </a:rPr>
              <a:t>: </a:t>
            </a:r>
            <a:r>
              <a:rPr sz="4000" b="1" spc="-10" dirty="0">
                <a:latin typeface="Calibri"/>
                <a:cs typeface="Calibri"/>
              </a:rPr>
              <a:t>John </a:t>
            </a:r>
            <a:r>
              <a:rPr sz="4000" b="1" spc="-25" dirty="0">
                <a:latin typeface="Calibri"/>
                <a:cs typeface="Calibri"/>
              </a:rPr>
              <a:t>Reddy</a:t>
            </a:r>
            <a:r>
              <a:rPr sz="4000" b="1" spc="90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Peasari</a:t>
            </a:r>
            <a:endParaRPr lang="en-US" sz="4000" b="1" spc="-1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</a:pPr>
            <a:endParaRPr lang="en-US" sz="4000" b="1" spc="-1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000" b="1" spc="-10" dirty="0">
                <a:latin typeface="Calibri"/>
                <a:cs typeface="Calibri"/>
              </a:rPr>
              <a:t>Bioinformatics Colloquium -  Fall 2020 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CA625E8-12C8-4249-8733-DAE93B21FD0C}"/>
              </a:ext>
            </a:extLst>
          </p:cNvPr>
          <p:cNvSpPr txBox="1">
            <a:spLocks/>
          </p:cNvSpPr>
          <p:nvPr/>
        </p:nvSpPr>
        <p:spPr>
          <a:xfrm>
            <a:off x="2330914" y="4411812"/>
            <a:ext cx="9626600" cy="125983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2792730" marR="5080" indent="-1932939" algn="l">
              <a:lnSpc>
                <a:spcPts val="4850"/>
              </a:lnSpc>
              <a:spcBef>
                <a:spcPts val="275"/>
              </a:spcBef>
            </a:pPr>
            <a:r>
              <a:rPr lang="en-US" sz="4000" kern="0" dirty="0">
                <a:solidFill>
                  <a:sysClr val="windowText" lastClr="000000"/>
                </a:solidFill>
                <a:latin typeface="+mn-lt"/>
              </a:rPr>
              <a:t>Measuring poly(A) </a:t>
            </a:r>
            <a:r>
              <a:rPr lang="en-US" sz="4000" kern="0" spc="-10" dirty="0">
                <a:solidFill>
                  <a:sysClr val="windowText" lastClr="000000"/>
                </a:solidFill>
                <a:latin typeface="+mn-lt"/>
              </a:rPr>
              <a:t>tail </a:t>
            </a:r>
            <a:r>
              <a:rPr lang="en-US" sz="4000" kern="0" spc="-5" dirty="0">
                <a:solidFill>
                  <a:sysClr val="windowText" lastClr="000000"/>
                </a:solidFill>
                <a:latin typeface="+mn-lt"/>
              </a:rPr>
              <a:t>length </a:t>
            </a:r>
            <a:r>
              <a:rPr lang="en-US" sz="4000" kern="0" spc="-10" dirty="0">
                <a:solidFill>
                  <a:sysClr val="windowText" lastClr="000000"/>
                </a:solidFill>
                <a:latin typeface="+mn-lt"/>
              </a:rPr>
              <a:t>variation</a:t>
            </a:r>
            <a:r>
              <a:rPr lang="en-US" sz="4000" kern="0" spc="-170" dirty="0">
                <a:solidFill>
                  <a:sysClr val="windowText" lastClr="000000"/>
                </a:solidFill>
                <a:latin typeface="+mn-lt"/>
              </a:rPr>
              <a:t> </a:t>
            </a:r>
            <a:r>
              <a:rPr lang="en-US" sz="4000" kern="0" dirty="0">
                <a:solidFill>
                  <a:sysClr val="windowText" lastClr="000000"/>
                </a:solidFill>
                <a:latin typeface="+mn-lt"/>
              </a:rPr>
              <a:t>in  </a:t>
            </a:r>
            <a:r>
              <a:rPr lang="en-US" sz="4000" kern="0" spc="-10" dirty="0">
                <a:solidFill>
                  <a:sysClr val="windowText" lastClr="000000"/>
                </a:solidFill>
                <a:latin typeface="+mn-lt"/>
              </a:rPr>
              <a:t>Arabidopsis </a:t>
            </a:r>
            <a:r>
              <a:rPr lang="en-US" sz="4000" kern="0" spc="-5" dirty="0">
                <a:solidFill>
                  <a:sysClr val="windowText" lastClr="000000"/>
                </a:solidFill>
                <a:latin typeface="+mn-lt"/>
              </a:rPr>
              <a:t>SOC1</a:t>
            </a:r>
            <a:r>
              <a:rPr lang="en-US" sz="4000" kern="0" spc="-60" dirty="0">
                <a:solidFill>
                  <a:sysClr val="windowText" lastClr="000000"/>
                </a:solidFill>
                <a:latin typeface="+mn-lt"/>
              </a:rPr>
              <a:t> </a:t>
            </a:r>
            <a:r>
              <a:rPr lang="en-US" sz="4000" kern="0" spc="-15" dirty="0">
                <a:solidFill>
                  <a:sysClr val="windowText" lastClr="000000"/>
                </a:solidFill>
                <a:latin typeface="+mn-lt"/>
              </a:rPr>
              <a:t>gene</a:t>
            </a:r>
          </a:p>
        </p:txBody>
      </p:sp>
    </p:spTree>
    <p:extLst>
      <p:ext uri="{BB962C8B-B14F-4D97-AF65-F5344CB8AC3E}">
        <p14:creationId xmlns:p14="http://schemas.microsoft.com/office/powerpoint/2010/main" val="400470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C2C17-3C9F-40F8-9951-533067601BBE}"/>
              </a:ext>
            </a:extLst>
          </p:cNvPr>
          <p:cNvCxnSpPr/>
          <p:nvPr/>
        </p:nvCxnSpPr>
        <p:spPr>
          <a:xfrm>
            <a:off x="892357" y="1981333"/>
            <a:ext cx="44862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6B5421-6D05-4129-AECF-AECBB2B2F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82" y="1670074"/>
            <a:ext cx="1797412" cy="622518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E1691D-6508-49BA-9F90-32880DCEC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82" y="2428530"/>
            <a:ext cx="1797412" cy="6225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B07D93-AE4A-4B9D-9D8A-BF887C25B7B6}"/>
              </a:ext>
            </a:extLst>
          </p:cNvPr>
          <p:cNvSpPr txBox="1"/>
          <p:nvPr/>
        </p:nvSpPr>
        <p:spPr>
          <a:xfrm>
            <a:off x="1201479" y="3051049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A2790-4A7A-4452-9483-2C22424B7A12}"/>
              </a:ext>
            </a:extLst>
          </p:cNvPr>
          <p:cNvSpPr txBox="1"/>
          <p:nvPr/>
        </p:nvSpPr>
        <p:spPr>
          <a:xfrm>
            <a:off x="1201479" y="3051048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20425-9B11-47DD-86E9-32994D0FA273}"/>
              </a:ext>
            </a:extLst>
          </p:cNvPr>
          <p:cNvSpPr txBox="1"/>
          <p:nvPr/>
        </p:nvSpPr>
        <p:spPr>
          <a:xfrm>
            <a:off x="2603869" y="3029782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C18D47-64E2-433B-AD4F-7EA44A97CD42}"/>
              </a:ext>
            </a:extLst>
          </p:cNvPr>
          <p:cNvSpPr txBox="1"/>
          <p:nvPr/>
        </p:nvSpPr>
        <p:spPr>
          <a:xfrm>
            <a:off x="1212112" y="1321991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3F2A0E-190D-4402-BF0C-59D6D64D6546}"/>
              </a:ext>
            </a:extLst>
          </p:cNvPr>
          <p:cNvSpPr txBox="1"/>
          <p:nvPr/>
        </p:nvSpPr>
        <p:spPr>
          <a:xfrm>
            <a:off x="2475165" y="1361107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D1D667-791D-4161-853A-172213E45BC5}"/>
              </a:ext>
            </a:extLst>
          </p:cNvPr>
          <p:cNvCxnSpPr/>
          <p:nvPr/>
        </p:nvCxnSpPr>
        <p:spPr>
          <a:xfrm>
            <a:off x="1044756" y="3973167"/>
            <a:ext cx="44862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672AFBF-0E1C-4E9C-AED6-B0A1BB1B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65" y="3694333"/>
            <a:ext cx="1797412" cy="622518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653468C-D394-45AD-AFAC-831E32D7D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3694333"/>
            <a:ext cx="745387" cy="59999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FC4088-5AB3-4B35-B6D4-0CB5A4702BF7}"/>
              </a:ext>
            </a:extLst>
          </p:cNvPr>
          <p:cNvCxnSpPr>
            <a:cxnSpLocks/>
          </p:cNvCxnSpPr>
          <p:nvPr/>
        </p:nvCxnSpPr>
        <p:spPr>
          <a:xfrm>
            <a:off x="1122728" y="4859213"/>
            <a:ext cx="48208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159540-9BE4-43C6-B75A-497F0D60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94" y="4517348"/>
            <a:ext cx="1797412" cy="622518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F26D380D-AD1C-4002-A298-3E9D4AF4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4" y="4547221"/>
            <a:ext cx="745387" cy="59999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7894E98D-AA8A-4B0F-B27C-1B1B7C80A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89" y="4553766"/>
            <a:ext cx="745387" cy="59999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AAE60532-9E8C-4992-BFB5-4181AF60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24" y="4539870"/>
            <a:ext cx="745387" cy="599996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DA8D65-2351-48B4-8E33-3917284B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81" y="5201079"/>
            <a:ext cx="4996310" cy="104718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832EB06-5A41-4D02-BF12-529693C6C2EA}"/>
              </a:ext>
            </a:extLst>
          </p:cNvPr>
          <p:cNvSpPr/>
          <p:nvPr/>
        </p:nvSpPr>
        <p:spPr>
          <a:xfrm>
            <a:off x="3175806" y="5295014"/>
            <a:ext cx="898683" cy="792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83F535A0-CDD4-4CB1-9738-8F05E2F6F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3" y="1670074"/>
            <a:ext cx="745387" cy="5999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FFCDD9E-C41D-442A-83C5-D05A5DA75890}"/>
              </a:ext>
            </a:extLst>
          </p:cNvPr>
          <p:cNvSpPr txBox="1"/>
          <p:nvPr/>
        </p:nvSpPr>
        <p:spPr>
          <a:xfrm>
            <a:off x="6115429" y="4440217"/>
            <a:ext cx="1728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Poly-A &gt;=5</a:t>
            </a:r>
          </a:p>
          <a:p>
            <a:r>
              <a:rPr lang="en-US" dirty="0"/>
              <a:t>0 mismatches</a:t>
            </a:r>
          </a:p>
          <a:p>
            <a:r>
              <a:rPr lang="en-US" dirty="0"/>
              <a:t>All occurrences</a:t>
            </a: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EAA1E2-D271-492E-89AC-DF96FC4DB084}"/>
              </a:ext>
            </a:extLst>
          </p:cNvPr>
          <p:cNvSpPr txBox="1"/>
          <p:nvPr/>
        </p:nvSpPr>
        <p:spPr>
          <a:xfrm>
            <a:off x="6071191" y="5317381"/>
            <a:ext cx="1728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Poly-A &gt;=9</a:t>
            </a:r>
          </a:p>
          <a:p>
            <a:r>
              <a:rPr lang="en-US" dirty="0"/>
              <a:t>0 mismatches</a:t>
            </a:r>
          </a:p>
          <a:p>
            <a:r>
              <a:rPr lang="en-US" dirty="0"/>
              <a:t>First occurrence</a:t>
            </a:r>
          </a:p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2D54FB-2A04-406D-9564-068CBDCFD80C}"/>
              </a:ext>
            </a:extLst>
          </p:cNvPr>
          <p:cNvSpPr txBox="1"/>
          <p:nvPr/>
        </p:nvSpPr>
        <p:spPr>
          <a:xfrm>
            <a:off x="8004337" y="1040794"/>
            <a:ext cx="47972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D4144"/>
                </a:solidFill>
                <a:effectLst/>
              </a:rPr>
              <a:t>Poly-A length &gt;=5, with 0 mismatches for plus strand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03882B-6EDA-A144-BDED-1DFA32309D9A}"/>
              </a:ext>
            </a:extLst>
          </p:cNvPr>
          <p:cNvGrpSpPr/>
          <p:nvPr/>
        </p:nvGrpSpPr>
        <p:grpSpPr>
          <a:xfrm>
            <a:off x="7463692" y="1361107"/>
            <a:ext cx="6873605" cy="6610585"/>
            <a:chOff x="7463692" y="590165"/>
            <a:chExt cx="6873605" cy="7381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F55FBA-1B15-D04C-A09E-12D1B2555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039" t="4101"/>
            <a:stretch/>
          </p:blipFill>
          <p:spPr>
            <a:xfrm>
              <a:off x="7791908" y="590165"/>
              <a:ext cx="6545389" cy="738152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64C679-8AB1-6A4D-A6E2-688118D69791}"/>
                </a:ext>
              </a:extLst>
            </p:cNvPr>
            <p:cNvSpPr txBox="1"/>
            <p:nvPr/>
          </p:nvSpPr>
          <p:spPr>
            <a:xfrm rot="16200000">
              <a:off x="6789020" y="2407731"/>
              <a:ext cx="1718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Length of Poly-A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7C3F599-A42D-4326-B687-6825905F12D4}"/>
              </a:ext>
            </a:extLst>
          </p:cNvPr>
          <p:cNvSpPr/>
          <p:nvPr/>
        </p:nvSpPr>
        <p:spPr>
          <a:xfrm>
            <a:off x="3175806" y="4472297"/>
            <a:ext cx="2589374" cy="728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B0C21-CD05-4B4C-A3C8-8D765FAA84C8}"/>
              </a:ext>
            </a:extLst>
          </p:cNvPr>
          <p:cNvSpPr txBox="1"/>
          <p:nvPr/>
        </p:nvSpPr>
        <p:spPr>
          <a:xfrm>
            <a:off x="4558295" y="257112"/>
            <a:ext cx="65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Counting poly-A length strategy for the plus strand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BB5E-A5B1-48B3-AA3E-EA5702F1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4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A590CF-17AD-4992-9B68-11B287747F6C}"/>
              </a:ext>
            </a:extLst>
          </p:cNvPr>
          <p:cNvSpPr txBox="1"/>
          <p:nvPr/>
        </p:nvSpPr>
        <p:spPr>
          <a:xfrm>
            <a:off x="8501567" y="222703"/>
            <a:ext cx="53147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D4144"/>
                </a:solidFill>
                <a:effectLst/>
              </a:rPr>
              <a:t>Poly-T length &gt;=5, with 0 mismatches for minus strand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8F278D-51CF-4444-A14B-53D750FA21EE}"/>
              </a:ext>
            </a:extLst>
          </p:cNvPr>
          <p:cNvCxnSpPr>
            <a:cxnSpLocks/>
          </p:cNvCxnSpPr>
          <p:nvPr/>
        </p:nvCxnSpPr>
        <p:spPr>
          <a:xfrm>
            <a:off x="743587" y="2707028"/>
            <a:ext cx="48208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AB6C1C-78A0-420F-9C05-34009EB90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16" y="2352907"/>
            <a:ext cx="1797412" cy="665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AC14AB-B868-4A9C-8897-65CE9F701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85" y="2395766"/>
            <a:ext cx="615875" cy="6225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E4B50B-3A57-4BAF-907D-FEAAE8C729C4}"/>
              </a:ext>
            </a:extLst>
          </p:cNvPr>
          <p:cNvCxnSpPr>
            <a:cxnSpLocks/>
          </p:cNvCxnSpPr>
          <p:nvPr/>
        </p:nvCxnSpPr>
        <p:spPr>
          <a:xfrm>
            <a:off x="494545" y="3974550"/>
            <a:ext cx="48208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CD226E-3CEA-4C0B-A570-FFA08FF24080}"/>
              </a:ext>
            </a:extLst>
          </p:cNvPr>
          <p:cNvCxnSpPr>
            <a:cxnSpLocks/>
          </p:cNvCxnSpPr>
          <p:nvPr/>
        </p:nvCxnSpPr>
        <p:spPr>
          <a:xfrm>
            <a:off x="591195" y="5286677"/>
            <a:ext cx="48208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E5D0B9-171E-4D8C-AC0A-78F444B9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16" y="3641860"/>
            <a:ext cx="1797412" cy="66538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D8E9BE-6925-4BEB-926D-DDA0A7140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16" y="4889936"/>
            <a:ext cx="1797412" cy="6653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597EDD-13B5-4891-B363-C2BBE8BA1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94" y="3619558"/>
            <a:ext cx="615875" cy="629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2F6496-4E7B-46CB-BACE-44BF3F0B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98" y="3626965"/>
            <a:ext cx="615875" cy="6225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02DDA5-3CF2-4443-AD84-5C7F7A3D1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02" y="3620530"/>
            <a:ext cx="615875" cy="6225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14FB0D-17BD-42CD-AD0A-A0CC783C1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96" y="4925391"/>
            <a:ext cx="615875" cy="6299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746DFC7-39C1-4651-97F3-A65F41FAF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19" y="4925391"/>
            <a:ext cx="615875" cy="6299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C0678C0-5CEB-4AE8-ADF4-25136DAAE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9" y="4918094"/>
            <a:ext cx="615875" cy="62992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FBE1085-9CC1-4315-B845-79B6CD095A86}"/>
              </a:ext>
            </a:extLst>
          </p:cNvPr>
          <p:cNvSpPr/>
          <p:nvPr/>
        </p:nvSpPr>
        <p:spPr>
          <a:xfrm>
            <a:off x="2165894" y="4889936"/>
            <a:ext cx="784822" cy="763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6E10D1-47C7-4DC4-96AF-A4FFC27F8A9D}"/>
              </a:ext>
            </a:extLst>
          </p:cNvPr>
          <p:cNvSpPr txBox="1"/>
          <p:nvPr/>
        </p:nvSpPr>
        <p:spPr>
          <a:xfrm>
            <a:off x="5881679" y="3641860"/>
            <a:ext cx="1728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Poly-T &gt;=5</a:t>
            </a:r>
          </a:p>
          <a:p>
            <a:r>
              <a:rPr lang="en-US" dirty="0"/>
              <a:t>0 mismatches</a:t>
            </a:r>
          </a:p>
          <a:p>
            <a:r>
              <a:rPr lang="en-US" dirty="0"/>
              <a:t>All occurrences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585DD6-53A4-4560-AC93-4A2A19AA15C2}"/>
              </a:ext>
            </a:extLst>
          </p:cNvPr>
          <p:cNvSpPr txBox="1"/>
          <p:nvPr/>
        </p:nvSpPr>
        <p:spPr>
          <a:xfrm>
            <a:off x="5837127" y="4902086"/>
            <a:ext cx="1728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Poly-T &gt;=9</a:t>
            </a:r>
          </a:p>
          <a:p>
            <a:r>
              <a:rPr lang="en-US" dirty="0"/>
              <a:t>0 mismatches</a:t>
            </a:r>
          </a:p>
          <a:p>
            <a:r>
              <a:rPr lang="en-US" dirty="0"/>
              <a:t>First occurrence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B5427-2F80-A34F-AB54-2DE501A61F29}"/>
              </a:ext>
            </a:extLst>
          </p:cNvPr>
          <p:cNvGrpSpPr/>
          <p:nvPr/>
        </p:nvGrpSpPr>
        <p:grpSpPr>
          <a:xfrm>
            <a:off x="7990721" y="789857"/>
            <a:ext cx="6551179" cy="7439743"/>
            <a:chOff x="7775635" y="587368"/>
            <a:chExt cx="6551179" cy="74397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FA5AB9-2162-DF47-A15A-BECB332F3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956" t="4280"/>
            <a:stretch/>
          </p:blipFill>
          <p:spPr>
            <a:xfrm>
              <a:off x="8176475" y="587368"/>
              <a:ext cx="6150339" cy="74397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7A5DAC-A9BE-6C4A-A441-1E5B86E64DB5}"/>
                </a:ext>
              </a:extLst>
            </p:cNvPr>
            <p:cNvSpPr txBox="1"/>
            <p:nvPr/>
          </p:nvSpPr>
          <p:spPr>
            <a:xfrm rot="16200000">
              <a:off x="7111382" y="2360839"/>
              <a:ext cx="1697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Length of Poly-T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0758F13-CE7A-46D7-88C6-7353BEDCE8C2}"/>
              </a:ext>
            </a:extLst>
          </p:cNvPr>
          <p:cNvSpPr/>
          <p:nvPr/>
        </p:nvSpPr>
        <p:spPr>
          <a:xfrm>
            <a:off x="743586" y="3578457"/>
            <a:ext cx="2149373" cy="728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295A7-A03D-420B-A502-7316E709446B}"/>
              </a:ext>
            </a:extLst>
          </p:cNvPr>
          <p:cNvSpPr txBox="1"/>
          <p:nvPr/>
        </p:nvSpPr>
        <p:spPr>
          <a:xfrm>
            <a:off x="1658266" y="302890"/>
            <a:ext cx="65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Counting poly-T length strategy for the minus strand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83C6E-FF8B-46EC-85A2-514D3530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1C014-512A-1F40-8FF7-5E80C9ADD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4" y="946654"/>
            <a:ext cx="6858000" cy="271272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F3444B6-D0CA-0746-A4A1-F69C2E70C7AE}"/>
              </a:ext>
            </a:extLst>
          </p:cNvPr>
          <p:cNvGrpSpPr/>
          <p:nvPr/>
        </p:nvGrpSpPr>
        <p:grpSpPr>
          <a:xfrm>
            <a:off x="196908" y="1811306"/>
            <a:ext cx="204166" cy="190181"/>
            <a:chOff x="1230550" y="3920247"/>
            <a:chExt cx="355060" cy="330740"/>
          </a:xfrm>
          <a:effectLst/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34D6872-91F1-1D43-AADE-9C2AC5D50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0550" y="3920247"/>
              <a:ext cx="355060" cy="33074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0B6F72-8AF2-4741-8222-19A98CC798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0550" y="3920247"/>
              <a:ext cx="355060" cy="33074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8821E0-CEB7-844F-9273-EF7DA7B8AB9C}"/>
              </a:ext>
            </a:extLst>
          </p:cNvPr>
          <p:cNvGrpSpPr/>
          <p:nvPr/>
        </p:nvGrpSpPr>
        <p:grpSpPr>
          <a:xfrm>
            <a:off x="196908" y="1369681"/>
            <a:ext cx="204166" cy="190181"/>
            <a:chOff x="1230550" y="3920247"/>
            <a:chExt cx="355060" cy="330740"/>
          </a:xfrm>
          <a:effectLst/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09F76C-25F4-BE4F-A9DF-88500724F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0550" y="3920247"/>
              <a:ext cx="355060" cy="33074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D0F66F-BF11-C94D-9925-5CB2576F5A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0550" y="3920247"/>
              <a:ext cx="355060" cy="33074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69AC40A-E001-6647-B7C0-0942A8AFA012}"/>
              </a:ext>
            </a:extLst>
          </p:cNvPr>
          <p:cNvSpPr/>
          <p:nvPr/>
        </p:nvSpPr>
        <p:spPr>
          <a:xfrm>
            <a:off x="7307431" y="2394447"/>
            <a:ext cx="74120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60" dirty="0">
                <a:solidFill>
                  <a:srgbClr val="000000"/>
                </a:solidFill>
                <a:latin typeface="Courier New" panose="02070309020205020404" pitchFamily="49" charset="0"/>
              </a:rPr>
              <a:t>&gt;M03997:68:000000000-G35DK:1:2103:14893:22488</a:t>
            </a:r>
            <a:endParaRPr lang="en-US" sz="2160" dirty="0"/>
          </a:p>
          <a:p>
            <a:r>
              <a:rPr lang="en-US" sz="2160" u="sng" dirty="0">
                <a:latin typeface="Courier New" panose="02070309020205020404" pitchFamily="49" charset="0"/>
              </a:rPr>
              <a:t>CAAAACTC</a:t>
            </a:r>
            <a:r>
              <a:rPr lang="en-US" sz="2160" b="1" u="sng" dirty="0">
                <a:solidFill>
                  <a:srgbClr val="00B0F0"/>
                </a:solidFill>
                <a:latin typeface="Courier New" panose="02070309020205020404" pitchFamily="49" charset="0"/>
              </a:rPr>
              <a:t>TAAAGC</a:t>
            </a:r>
            <a:r>
              <a:rPr lang="en-US" sz="2160" b="1" dirty="0">
                <a:solidFill>
                  <a:srgbClr val="00B0F0"/>
                </a:solidFill>
                <a:latin typeface="Courier New" panose="02070309020205020404" pitchFamily="49" charset="0"/>
              </a:rPr>
              <a:t>TGCAGAGAAGATAATTGTCTATGACAAATGTTAATTACAATTCCTTTGTCTTTTTGTATGGTGAAGAGACTTACATTTTGTTGTTTGAAGAGTCATTATC</a:t>
            </a:r>
            <a:r>
              <a:rPr lang="en-US" sz="2160" b="1" dirty="0">
                <a:solidFill>
                  <a:srgbClr val="0070C0"/>
                </a:solidFill>
                <a:latin typeface="Courier New" panose="02070309020205020404" pitchFamily="49" charset="0"/>
              </a:rPr>
              <a:t>AAAAA</a:t>
            </a:r>
            <a:r>
              <a:rPr lang="en-US" sz="2160" b="1" dirty="0">
                <a:solidFill>
                  <a:srgbClr val="00B0F0"/>
                </a:solidFill>
                <a:latin typeface="Courier New" panose="02070309020205020404" pitchFamily="49" charset="0"/>
              </a:rPr>
              <a:t>GATATTTAA</a:t>
            </a:r>
            <a:endParaRPr lang="en-US" sz="2160" dirty="0">
              <a:solidFill>
                <a:srgbClr val="00B0F0"/>
              </a:solidFill>
            </a:endParaRPr>
          </a:p>
        </p:txBody>
      </p:sp>
      <p:pic>
        <p:nvPicPr>
          <p:cNvPr id="1026" name="Picture 2" descr="https://lh6.googleusercontent.com/Imv8vEi_PJ9o3K-au1Myr3lYQcFbF2ftNoY0wzezQS24TRpDouJgk7N-eYzM33sIn2YmyfQlRdHR78ifybAvrF-Z9vcnlYXKkd1nx04sVgABWxqUn8nsJu-CxajXGOg0fyvhpSv6">
            <a:extLst>
              <a:ext uri="{FF2B5EF4-FFF2-40B4-BE49-F238E27FC236}">
                <a16:creationId xmlns:a16="http://schemas.microsoft.com/office/drawing/2014/main" id="{D60585A6-5B5D-6C4F-9E32-A41F2E2A1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10" y="4452620"/>
            <a:ext cx="950976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4D03034-A503-4140-94AB-0452F9C3E35D}"/>
              </a:ext>
            </a:extLst>
          </p:cNvPr>
          <p:cNvSpPr/>
          <p:nvPr/>
        </p:nvSpPr>
        <p:spPr>
          <a:xfrm>
            <a:off x="7259074" y="1293602"/>
            <a:ext cx="54864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160" dirty="0">
                <a:solidFill>
                  <a:srgbClr val="000000"/>
                </a:solidFill>
                <a:latin typeface="Arial" panose="020B0604020202020204" pitchFamily="34" charset="0"/>
              </a:rPr>
              <a:t>&gt;soc1_AT2G45660_3utr_forward_primer</a:t>
            </a:r>
            <a:endParaRPr lang="en-US" sz="2160" dirty="0"/>
          </a:p>
          <a:p>
            <a:r>
              <a:rPr lang="en-US" sz="2160" dirty="0">
                <a:latin typeface="Arial" panose="020B0604020202020204" pitchFamily="34" charset="0"/>
              </a:rPr>
              <a:t>CAAGTAA</a:t>
            </a:r>
            <a:r>
              <a:rPr lang="en-US" sz="2160" u="sng" dirty="0">
                <a:latin typeface="Arial" panose="020B0604020202020204" pitchFamily="34" charset="0"/>
              </a:rPr>
              <a:t>CAAAACTCTAAAGCTGC</a:t>
            </a:r>
            <a:endParaRPr lang="en-US" sz="2160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7AEAC-BD24-A745-952F-EDF65350590F}"/>
              </a:ext>
            </a:extLst>
          </p:cNvPr>
          <p:cNvSpPr txBox="1"/>
          <p:nvPr/>
        </p:nvSpPr>
        <p:spPr>
          <a:xfrm>
            <a:off x="7501711" y="503455"/>
            <a:ext cx="609551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b="1" dirty="0"/>
              <a:t>Forward primer amplifies mRNAs that are not SOC1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8C289-0361-BA44-B0B4-804763F7577B}"/>
              </a:ext>
            </a:extLst>
          </p:cNvPr>
          <p:cNvSpPr txBox="1"/>
          <p:nvPr/>
        </p:nvSpPr>
        <p:spPr>
          <a:xfrm>
            <a:off x="298991" y="377734"/>
            <a:ext cx="552792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b="1" dirty="0"/>
              <a:t>Read distribution for </a:t>
            </a:r>
            <a:r>
              <a:rPr lang="en-US" sz="2160" b="1" dirty="0" err="1"/>
              <a:t>Wt</a:t>
            </a:r>
            <a:r>
              <a:rPr lang="en-US" sz="2160" b="1" dirty="0"/>
              <a:t> 37_1 in each category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ECAC0-285B-4D2B-A8EB-185C7834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2CED0A-882F-40E9-85D0-5CD054AF7765}"/>
              </a:ext>
            </a:extLst>
          </p:cNvPr>
          <p:cNvGrpSpPr/>
          <p:nvPr/>
        </p:nvGrpSpPr>
        <p:grpSpPr>
          <a:xfrm>
            <a:off x="378402" y="4929931"/>
            <a:ext cx="204166" cy="190181"/>
            <a:chOff x="1230550" y="3920247"/>
            <a:chExt cx="355060" cy="330740"/>
          </a:xfrm>
          <a:effectLst/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137A15-57F7-4E71-B3AE-0A602B8F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0550" y="3920247"/>
              <a:ext cx="355060" cy="33074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2C41A9-3569-49C2-BCBF-C9E0333DD0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0550" y="3920247"/>
              <a:ext cx="355060" cy="33074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547A89-80D0-4544-9B3B-1B03F5218CEE}"/>
              </a:ext>
            </a:extLst>
          </p:cNvPr>
          <p:cNvSpPr txBox="1"/>
          <p:nvPr/>
        </p:nvSpPr>
        <p:spPr>
          <a:xfrm>
            <a:off x="582568" y="4812655"/>
            <a:ext cx="266771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/>
              <a:t>Excluded for counting</a:t>
            </a:r>
          </a:p>
        </p:txBody>
      </p:sp>
    </p:spTree>
    <p:extLst>
      <p:ext uri="{BB962C8B-B14F-4D97-AF65-F5344CB8AC3E}">
        <p14:creationId xmlns:p14="http://schemas.microsoft.com/office/powerpoint/2010/main" val="180918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43B78-4088-1940-8F92-A3698D691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9" t="5961" r="24680"/>
          <a:stretch/>
        </p:blipFill>
        <p:spPr>
          <a:xfrm>
            <a:off x="633045" y="1792385"/>
            <a:ext cx="5294958" cy="6321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11086-81B3-0040-96D0-8AA5B1815C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9" t="5962"/>
          <a:stretch/>
        </p:blipFill>
        <p:spPr>
          <a:xfrm>
            <a:off x="6201508" y="1792385"/>
            <a:ext cx="8276492" cy="6518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CF9CAF-2421-4932-9636-1ADE8BA8066D}"/>
              </a:ext>
            </a:extLst>
          </p:cNvPr>
          <p:cNvSpPr txBox="1"/>
          <p:nvPr/>
        </p:nvSpPr>
        <p:spPr>
          <a:xfrm>
            <a:off x="1188630" y="1306930"/>
            <a:ext cx="513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Poly-A &gt;=5, 0 mismatches for plus and minus hits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A6DA9-4B0C-43DF-9A56-BCE72042CF71}"/>
              </a:ext>
            </a:extLst>
          </p:cNvPr>
          <p:cNvSpPr txBox="1"/>
          <p:nvPr/>
        </p:nvSpPr>
        <p:spPr>
          <a:xfrm>
            <a:off x="6665809" y="1306930"/>
            <a:ext cx="663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Poly-A &gt;=5, 0 mismatches for plus and minus hits, no FP and BD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0C41B-8031-4B26-BEF1-80269C4CDB8D}"/>
              </a:ext>
            </a:extLst>
          </p:cNvPr>
          <p:cNvSpPr txBox="1"/>
          <p:nvPr/>
        </p:nvSpPr>
        <p:spPr>
          <a:xfrm>
            <a:off x="1694985" y="533355"/>
            <a:ext cx="11151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Read count distribution  in all the genotypes that have poly-A (&gt;=5) with 0 mismatches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5F4B9-B87C-476E-9B70-155B111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4A5B3-2371-4148-A972-76FE77897A4E}"/>
              </a:ext>
            </a:extLst>
          </p:cNvPr>
          <p:cNvSpPr/>
          <p:nvPr/>
        </p:nvSpPr>
        <p:spPr>
          <a:xfrm>
            <a:off x="10783229" y="2286000"/>
            <a:ext cx="657922" cy="334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F8E1C-0235-4784-80A1-5D962A1D4C5B}"/>
              </a:ext>
            </a:extLst>
          </p:cNvPr>
          <p:cNvSpPr txBox="1"/>
          <p:nvPr/>
        </p:nvSpPr>
        <p:spPr>
          <a:xfrm>
            <a:off x="9333572" y="6683346"/>
            <a:ext cx="7552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More reads in category </a:t>
            </a:r>
            <a:r>
              <a:rPr lang="en-US" sz="1050" b="1" dirty="0"/>
              <a:t>UPSTREAM_3’UTR+BD+DOWNSTREAM_3’UTR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Complete sequence category has fewer no of reads</a:t>
            </a:r>
          </a:p>
        </p:txBody>
      </p:sp>
    </p:spTree>
    <p:extLst>
      <p:ext uri="{BB962C8B-B14F-4D97-AF65-F5344CB8AC3E}">
        <p14:creationId xmlns:p14="http://schemas.microsoft.com/office/powerpoint/2010/main" val="98471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92C00-2506-3941-9199-9C44BB14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775"/>
            <a:ext cx="14630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BB5C3-1949-DE45-AB44-7375CCB664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/>
          <a:stretch/>
        </p:blipFill>
        <p:spPr>
          <a:xfrm>
            <a:off x="0" y="2027259"/>
            <a:ext cx="14325600" cy="6267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677CC-6135-4EC3-9314-A36ABC9CC677}"/>
              </a:ext>
            </a:extLst>
          </p:cNvPr>
          <p:cNvSpPr txBox="1"/>
          <p:nvPr/>
        </p:nvSpPr>
        <p:spPr>
          <a:xfrm>
            <a:off x="457496" y="1537076"/>
            <a:ext cx="670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Poly-A &gt;=5, 0 mismatches, all occurrences, plus &amp; minus strand hits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B8130-E681-4947-8439-83E5AEF45AF0}"/>
              </a:ext>
            </a:extLst>
          </p:cNvPr>
          <p:cNvSpPr txBox="1"/>
          <p:nvPr/>
        </p:nvSpPr>
        <p:spPr>
          <a:xfrm>
            <a:off x="7720657" y="1320502"/>
            <a:ext cx="670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Poly-A &gt;=5, 0 mismatches, all occurrences, plus &amp; minus strand hits, no FP and BD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63081-DB33-4DA0-A5A9-6E43A05D39BF}"/>
              </a:ext>
            </a:extLst>
          </p:cNvPr>
          <p:cNvSpPr txBox="1"/>
          <p:nvPr/>
        </p:nvSpPr>
        <p:spPr>
          <a:xfrm>
            <a:off x="3724509" y="555775"/>
            <a:ext cx="1021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Poly-A length  distribution  with 0 mismatches in all the genotypes</a:t>
            </a:r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6FD76-47AD-4864-AAA7-72CEE8D3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9F6E2-4F7F-4EBD-816F-5A28B0D09F91}"/>
              </a:ext>
            </a:extLst>
          </p:cNvPr>
          <p:cNvSpPr txBox="1"/>
          <p:nvPr/>
        </p:nvSpPr>
        <p:spPr>
          <a:xfrm>
            <a:off x="4025592" y="6507858"/>
            <a:ext cx="3550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difference in TVN and WT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Very slight difference in other two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Median value in TVN is 12</a:t>
            </a:r>
          </a:p>
        </p:txBody>
      </p:sp>
    </p:spTree>
    <p:extLst>
      <p:ext uri="{BB962C8B-B14F-4D97-AF65-F5344CB8AC3E}">
        <p14:creationId xmlns:p14="http://schemas.microsoft.com/office/powerpoint/2010/main" val="172768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9B155-7F19-094F-A7C4-38E255CFA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4" t="6069"/>
          <a:stretch/>
        </p:blipFill>
        <p:spPr>
          <a:xfrm>
            <a:off x="6936912" y="2007223"/>
            <a:ext cx="6731070" cy="60407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3BB6E0-71BA-48D0-AEFA-29864AF4E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3" t="5731"/>
          <a:stretch/>
        </p:blipFill>
        <p:spPr>
          <a:xfrm>
            <a:off x="416312" y="2107581"/>
            <a:ext cx="6322880" cy="5854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D72E37-E1B2-4E0F-BBAC-5ECB2D9A7D41}"/>
              </a:ext>
            </a:extLst>
          </p:cNvPr>
          <p:cNvSpPr txBox="1"/>
          <p:nvPr/>
        </p:nvSpPr>
        <p:spPr>
          <a:xfrm>
            <a:off x="416312" y="1362422"/>
            <a:ext cx="670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Poly-A &gt;=5, 0 mismatches, all occurrences,</a:t>
            </a:r>
          </a:p>
          <a:p>
            <a:r>
              <a:rPr lang="en-US" b="1" dirty="0"/>
              <a:t> plus &amp; minus strand hits, no FP and BD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FEA2A-57B8-4834-B67B-B4FF2DFD20C4}"/>
              </a:ext>
            </a:extLst>
          </p:cNvPr>
          <p:cNvSpPr txBox="1"/>
          <p:nvPr/>
        </p:nvSpPr>
        <p:spPr>
          <a:xfrm>
            <a:off x="7508786" y="1205538"/>
            <a:ext cx="6087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Poly-A &gt;=9, 0 mismatches, first occurrence, for plus and minus hits , no FP and 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3BF2E-58F6-404D-B99F-CFA80733C8EB}"/>
              </a:ext>
            </a:extLst>
          </p:cNvPr>
          <p:cNvSpPr txBox="1"/>
          <p:nvPr/>
        </p:nvSpPr>
        <p:spPr>
          <a:xfrm>
            <a:off x="1033801" y="460379"/>
            <a:ext cx="1204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Poly-A  distribution  with length (&gt;=9), 0 mismatches , first occurrence in combined 8 categories for all the genotypes</a:t>
            </a:r>
          </a:p>
          <a:p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214C83-8581-42DB-9947-EFD215C47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3E3E8-A7C0-4D2C-8D8C-755CC1F3EDA1}"/>
              </a:ext>
            </a:extLst>
          </p:cNvPr>
          <p:cNvSpPr txBox="1"/>
          <p:nvPr/>
        </p:nvSpPr>
        <p:spPr>
          <a:xfrm>
            <a:off x="3577752" y="6222377"/>
            <a:ext cx="4313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TVN still has a median value of 12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BD and WT showed almost similar median value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bd_w_deadenylase showed increased length</a:t>
            </a:r>
          </a:p>
        </p:txBody>
      </p:sp>
    </p:spTree>
    <p:extLst>
      <p:ext uri="{BB962C8B-B14F-4D97-AF65-F5344CB8AC3E}">
        <p14:creationId xmlns:p14="http://schemas.microsoft.com/office/powerpoint/2010/main" val="196093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F4F8D-EC7F-4075-A36A-3B5CD891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C20D9-6A7E-42E9-A49C-ABB5E1B28AB3}"/>
              </a:ext>
            </a:extLst>
          </p:cNvPr>
          <p:cNvSpPr txBox="1"/>
          <p:nvPr/>
        </p:nvSpPr>
        <p:spPr>
          <a:xfrm>
            <a:off x="949339" y="823446"/>
            <a:ext cx="126752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  <a:p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20 samples -&gt; 10 categories -&gt; getting specific coordinate value for each hit - &gt; counting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Counting poly-A and poly-T allowing 2 mismatches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Took time to build a pipeline inside a loop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651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09A230-D03E-4CAF-998E-91F25E092960}"/>
              </a:ext>
            </a:extLst>
          </p:cNvPr>
          <p:cNvSpPr txBox="1"/>
          <p:nvPr/>
        </p:nvSpPr>
        <p:spPr>
          <a:xfrm>
            <a:off x="457200" y="339029"/>
            <a:ext cx="114721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sequence from wt_54-2_epat  </a:t>
            </a:r>
            <a:r>
              <a:rPr lang="en-US" sz="2400" b="1" dirty="0">
                <a:solidFill>
                  <a:schemeClr val="accent2"/>
                </a:solidFill>
              </a:rPr>
              <a:t>CAAGTAACAAAACTCTAAAGCTGC</a:t>
            </a:r>
            <a:endParaRPr lang="en-US" sz="22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4F8A1-8C65-44AC-AAA3-EAE980CC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154B1-00CD-4E5B-8267-CD0327532903}"/>
              </a:ext>
            </a:extLst>
          </p:cNvPr>
          <p:cNvSpPr txBox="1"/>
          <p:nvPr/>
        </p:nvSpPr>
        <p:spPr>
          <a:xfrm>
            <a:off x="457199" y="845864"/>
            <a:ext cx="12756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&gt;M03997:68:000000000-G35DK:1:2102:16388:15367 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FP+UPSTREAM_3'UTR+BD+DOWNSTREAM_3'UTR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- 64 76 12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742D6-0331-4143-BC27-0FD0FB484573}"/>
              </a:ext>
            </a:extLst>
          </p:cNvPr>
          <p:cNvSpPr txBox="1"/>
          <p:nvPr/>
        </p:nvSpPr>
        <p:spPr>
          <a:xfrm>
            <a:off x="457198" y="1260068"/>
            <a:ext cx="131673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Sequencing read mapped to minus strand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&gt;M03997:68:000000000-G35DK:1:2102:16388:15367 1:N:0:AGGCAGAA+CGTCTAAT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TCCGCGGCCGCGTTTTTTTTTTTTTTTTTTTTTTTTTTTTTTTTTTTTTTTTTTTTTTTTTTTTTTTTTTTTTTTTAAAATATATACATAACCAAAACCACCCAAAACAATTTAAAAAAGGACTGCGAGAGAGAGAGGGAAAAAAAAAAAAAAAAAAAAAAAGAAAACAGCCtttaagtttCTTCCTTTAAACCCCCCCCCCCCCCCCACCCCCCCCCCAAACCCCCCTCCCCCCCCCCCTCTTCACAACAAACAACACACACCACCATCTCCACCTTCTCCATCACAATCCTTATACA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3F0DB-3BBD-4452-A713-63B9281F72C4}"/>
              </a:ext>
            </a:extLst>
          </p:cNvPr>
          <p:cNvSpPr txBox="1"/>
          <p:nvPr/>
        </p:nvSpPr>
        <p:spPr>
          <a:xfrm>
            <a:off x="367989" y="2729859"/>
            <a:ext cx="131673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Reverse transcribed sequence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ATGTATAAGGATTGTGATGGAGAAGGTGGAGATGGTGGTGTGTGTTGTTTGTTGTGAAGAGGGGGGGGGGGAGGGGGGTTTGGGGGGGGGGTGGGGGGGGGGGGGGGGTTTAAAGGAAG</a:t>
            </a:r>
            <a:r>
              <a:rPr lang="en-US" b="1" i="0" dirty="0">
                <a:solidFill>
                  <a:schemeClr val="accent2"/>
                </a:solidFill>
                <a:effectLst/>
                <a:latin typeface="Slack-Lato"/>
              </a:rPr>
              <a:t>AAACTTAAAGGCTG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TTTTCTTTTTTTTTTTTTTTTTTTTTTTCCCTCTCTCTCTCGCAGTCCTTTTTTAAATTGTTTTGGGTGGTTTTGGT</a:t>
            </a:r>
            <a:r>
              <a:rPr lang="en-US" b="1" i="0" dirty="0">
                <a:solidFill>
                  <a:srgbClr val="00B050"/>
                </a:solidFill>
                <a:effectLst/>
                <a:latin typeface="Slack-Lato"/>
              </a:rPr>
              <a:t>TATGTAT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ATATTTTAAAAAAAAAAAAAAAAAAAAAAAAAAAAAAAAAAAAAAAAAAAAAAAAAAAAAAAAAAAAAAAACGCGGCCGCGGAG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43FB90-A335-41C5-BC18-2EF69FEFC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7" y="3997147"/>
            <a:ext cx="12879661" cy="3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1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AB5E4-1FE7-4A14-9A20-ACF1CC017837}"/>
              </a:ext>
            </a:extLst>
          </p:cNvPr>
          <p:cNvSpPr txBox="1"/>
          <p:nvPr/>
        </p:nvSpPr>
        <p:spPr>
          <a:xfrm>
            <a:off x="1029630" y="983280"/>
            <a:ext cx="2471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3A3F2-646F-4D91-9C52-DBF12A96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280A9-7B97-44CA-BD6A-048E1FBC455A}"/>
              </a:ext>
            </a:extLst>
          </p:cNvPr>
          <p:cNvSpPr txBox="1"/>
          <p:nvPr/>
        </p:nvSpPr>
        <p:spPr>
          <a:xfrm>
            <a:off x="1029628" y="1760148"/>
            <a:ext cx="126752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TVN sample type showed expected poly-A length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In </a:t>
            </a:r>
            <a:r>
              <a:rPr lang="en-US" sz="2800" dirty="0">
                <a:cs typeface="Times New Roman" panose="02020603050405020304" pitchFamily="18" charset="0"/>
              </a:rPr>
              <a:t>BD_ </a:t>
            </a:r>
            <a:r>
              <a:rPr lang="en-US" sz="2800" dirty="0" err="1">
                <a:cs typeface="Times New Roman" panose="02020603050405020304" pitchFamily="18" charset="0"/>
              </a:rPr>
              <a:t>Deadenylase</a:t>
            </a:r>
            <a:r>
              <a:rPr lang="en-US" sz="2800" dirty="0">
                <a:cs typeface="Times New Roman" panose="02020603050405020304" pitchFamily="18" charset="0"/>
              </a:rPr>
              <a:t> sample type, poly-A length is not shorter, which is expected to be shorter, but it is not.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cs typeface="Times New Roman" panose="02020603050405020304" pitchFamily="18" charset="0"/>
              </a:rPr>
              <a:t>Poly-A length in BD sample type is much like to the length in WT, which is expected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cs typeface="Times New Roman" panose="02020603050405020304" pitchFamily="18" charset="0"/>
              </a:rPr>
              <a:t>That effect in BD_ </a:t>
            </a:r>
            <a:r>
              <a:rPr lang="en-US" sz="2800" dirty="0" err="1">
                <a:cs typeface="Times New Roman" panose="02020603050405020304" pitchFamily="18" charset="0"/>
              </a:rPr>
              <a:t>Deadenylase</a:t>
            </a:r>
            <a:r>
              <a:rPr lang="en-US" sz="2800" dirty="0">
                <a:cs typeface="Times New Roman" panose="02020603050405020304" pitchFamily="18" charset="0"/>
              </a:rPr>
              <a:t> might be due to the noise in the sequencing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cs typeface="Times New Roman" panose="02020603050405020304" pitchFamily="18" charset="0"/>
              </a:rPr>
              <a:t>Further analysis by allowing at least 2 mismatches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8001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007CC5-5F7B-44FD-AFD4-1B961D67D57D}"/>
              </a:ext>
            </a:extLst>
          </p:cNvPr>
          <p:cNvSpPr txBox="1">
            <a:spLocks/>
          </p:cNvSpPr>
          <p:nvPr/>
        </p:nvSpPr>
        <p:spPr>
          <a:xfrm>
            <a:off x="5791200" y="2010936"/>
            <a:ext cx="1086002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6355">
              <a:spcBef>
                <a:spcPts val="100"/>
              </a:spcBef>
            </a:pPr>
            <a:r>
              <a:rPr lang="en-US" sz="4000" b="1" kern="0" spc="-20" dirty="0">
                <a:solidFill>
                  <a:sysClr val="windowText" lastClr="000000"/>
                </a:solidFill>
                <a:latin typeface="+mn-lt"/>
              </a:rPr>
              <a:t>Project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31DC1-7708-41DE-9B69-EE70385DBDF1}"/>
              </a:ext>
            </a:extLst>
          </p:cNvPr>
          <p:cNvSpPr txBox="1"/>
          <p:nvPr/>
        </p:nvSpPr>
        <p:spPr>
          <a:xfrm>
            <a:off x="2308302" y="3707110"/>
            <a:ext cx="11784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1D1C1D"/>
                </a:solidFill>
                <a:effectLst/>
              </a:rPr>
              <a:t>Identifying </a:t>
            </a:r>
            <a:r>
              <a:rPr lang="en-US" sz="3600" b="1" i="0" dirty="0" err="1">
                <a:solidFill>
                  <a:srgbClr val="1D1C1D"/>
                </a:solidFill>
                <a:effectLst/>
              </a:rPr>
              <a:t>RdDM</a:t>
            </a:r>
            <a:r>
              <a:rPr lang="en-US" sz="3600" b="1" i="0" dirty="0">
                <a:solidFill>
                  <a:srgbClr val="1D1C1D"/>
                </a:solidFill>
                <a:effectLst/>
              </a:rPr>
              <a:t> strength based on methylation pattern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038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3F02D36-AB6D-48FB-BCC5-75E036AF952B}"/>
              </a:ext>
            </a:extLst>
          </p:cNvPr>
          <p:cNvSpPr txBox="1"/>
          <p:nvPr/>
        </p:nvSpPr>
        <p:spPr>
          <a:xfrm>
            <a:off x="1371350" y="1752600"/>
            <a:ext cx="7650841" cy="50385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3200" dirty="0">
                <a:latin typeface="Calibri"/>
                <a:cs typeface="Calibri"/>
              </a:rPr>
              <a:t>Summer internship with Donald Danforth Plant Science Center in the Slotkin lab.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200" dirty="0">
                <a:latin typeface="Calibri"/>
                <a:cs typeface="Calibri"/>
              </a:rPr>
              <a:t>From June 2020 to August 2020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71C88FF-2673-4DDD-8B2C-447A7DAF028B}"/>
              </a:ext>
            </a:extLst>
          </p:cNvPr>
          <p:cNvSpPr/>
          <p:nvPr/>
        </p:nvSpPr>
        <p:spPr>
          <a:xfrm>
            <a:off x="9433630" y="1752600"/>
            <a:ext cx="2846831" cy="28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5ADE97D2-012B-4957-B4EB-49B0A2CEFA3F}"/>
              </a:ext>
            </a:extLst>
          </p:cNvPr>
          <p:cNvSpPr/>
          <p:nvPr/>
        </p:nvSpPr>
        <p:spPr>
          <a:xfrm>
            <a:off x="8220526" y="5238446"/>
            <a:ext cx="5273040" cy="1825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2AF2C-8BC6-4283-A41C-EEF56589591D}"/>
              </a:ext>
            </a:extLst>
          </p:cNvPr>
          <p:cNvSpPr txBox="1"/>
          <p:nvPr/>
        </p:nvSpPr>
        <p:spPr>
          <a:xfrm>
            <a:off x="9562863" y="4629912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60" dirty="0">
                <a:latin typeface="Calibri"/>
                <a:cs typeface="Calibri"/>
              </a:rPr>
              <a:t>Dr. </a:t>
            </a:r>
            <a:r>
              <a:rPr lang="en-US" sz="2400" b="1" dirty="0">
                <a:latin typeface="Calibri"/>
                <a:cs typeface="Calibri"/>
              </a:rPr>
              <a:t>R. </a:t>
            </a:r>
            <a:r>
              <a:rPr lang="en-US" sz="2400" b="1" spc="-10" dirty="0">
                <a:latin typeface="Calibri"/>
                <a:cs typeface="Calibri"/>
              </a:rPr>
              <a:t>Keith</a:t>
            </a:r>
            <a:r>
              <a:rPr lang="en-US" sz="2400" b="1" spc="5" dirty="0">
                <a:latin typeface="Calibri"/>
                <a:cs typeface="Calibri"/>
              </a:rPr>
              <a:t> </a:t>
            </a:r>
            <a:r>
              <a:rPr lang="en-US" sz="2400" b="1" spc="-10" dirty="0">
                <a:latin typeface="Calibri"/>
                <a:cs typeface="Calibri"/>
              </a:rPr>
              <a:t>Slotkin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640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B810E3B-24C1-4FB3-B443-B984A004B5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93596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1A98F-B1B6-4707-A741-91E2E5267D73}"/>
              </a:ext>
            </a:extLst>
          </p:cNvPr>
          <p:cNvSpPr txBox="1"/>
          <p:nvPr/>
        </p:nvSpPr>
        <p:spPr>
          <a:xfrm>
            <a:off x="914400" y="838200"/>
            <a:ext cx="2743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pc="-10" dirty="0">
                <a:latin typeface="Calibri"/>
                <a:cs typeface="Calibri"/>
              </a:rPr>
              <a:t>Dot plot </a:t>
            </a:r>
          </a:p>
          <a:p>
            <a:endParaRPr lang="en-US" sz="3200" b="1" spc="-10" dirty="0">
              <a:latin typeface="Calibri"/>
              <a:cs typeface="Calibri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882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5B813EAD-EDF7-43FA-8281-A7C427739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62" y="753352"/>
            <a:ext cx="4413004" cy="4239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520D7-356F-46CB-B779-9DEFDD32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98" y="5056235"/>
            <a:ext cx="670316" cy="630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41B45D-4313-45DE-8102-C06D676E7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045" y="4107485"/>
            <a:ext cx="691268" cy="691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B04483-0743-4B6B-8947-26BA47FE5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208" y="5976988"/>
            <a:ext cx="670317" cy="691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8FF628-FAB5-4F35-AF2E-8F1ACC7BD90F}"/>
              </a:ext>
            </a:extLst>
          </p:cNvPr>
          <p:cNvSpPr txBox="1"/>
          <p:nvPr/>
        </p:nvSpPr>
        <p:spPr>
          <a:xfrm>
            <a:off x="10898962" y="4268453"/>
            <a:ext cx="69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6C9F55-4189-4DAC-9563-942C9FAC7639}"/>
              </a:ext>
            </a:extLst>
          </p:cNvPr>
          <p:cNvSpPr txBox="1"/>
          <p:nvPr/>
        </p:nvSpPr>
        <p:spPr>
          <a:xfrm>
            <a:off x="10925431" y="5187011"/>
            <a:ext cx="69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1F316A-9E57-4B82-8B87-FE16FEBFACDB}"/>
              </a:ext>
            </a:extLst>
          </p:cNvPr>
          <p:cNvSpPr txBox="1"/>
          <p:nvPr/>
        </p:nvSpPr>
        <p:spPr>
          <a:xfrm>
            <a:off x="10974149" y="6186664"/>
            <a:ext cx="69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E8D4E-4002-41F3-B997-F2FCC2C9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21</a:t>
            </a:fld>
            <a:endParaRPr 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0CE6FF0-C988-4231-B9F3-F5E26E0C27EF}"/>
              </a:ext>
            </a:extLst>
          </p:cNvPr>
          <p:cNvSpPr txBox="1"/>
          <p:nvPr/>
        </p:nvSpPr>
        <p:spPr>
          <a:xfrm>
            <a:off x="1218362" y="222559"/>
            <a:ext cx="87906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>
                <a:latin typeface="Calibri"/>
                <a:cs typeface="Calibri"/>
              </a:rPr>
              <a:t>Chunk of a d</a:t>
            </a:r>
            <a:r>
              <a:rPr sz="2400" b="1" spc="-10" dirty="0">
                <a:latin typeface="Calibri"/>
                <a:cs typeface="Calibri"/>
              </a:rPr>
              <a:t>ot plot depicting </a:t>
            </a:r>
            <a:r>
              <a:rPr sz="2400" b="1" spc="-15" dirty="0">
                <a:latin typeface="Calibri"/>
                <a:cs typeface="Calibri"/>
              </a:rPr>
              <a:t>methylation</a:t>
            </a:r>
            <a:r>
              <a:rPr sz="2400" b="1" spc="8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pattern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0F4B98C-BFAD-442C-81A8-5815324EFA44}"/>
              </a:ext>
            </a:extLst>
          </p:cNvPr>
          <p:cNvSpPr txBox="1"/>
          <p:nvPr/>
        </p:nvSpPr>
        <p:spPr>
          <a:xfrm>
            <a:off x="1236048" y="5002693"/>
            <a:ext cx="8790636" cy="30572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latin typeface="Calibri"/>
                <a:cs typeface="Calibri"/>
              </a:rPr>
              <a:t>Kismeth</a:t>
            </a:r>
            <a:r>
              <a:rPr lang="en-US" sz="2400" dirty="0">
                <a:latin typeface="Calibri"/>
                <a:cs typeface="Calibri"/>
              </a:rPr>
              <a:t> , web-based tool generates this dot plots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Total rows in a dot plot varies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Each dot has same diameter and same length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7FFFA-CD13-4FEB-B49E-056FCC0087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815" r="39584" b="64814"/>
          <a:stretch/>
        </p:blipFill>
        <p:spPr>
          <a:xfrm>
            <a:off x="7068547" y="944332"/>
            <a:ext cx="5989321" cy="19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5B813EAD-EDF7-43FA-8281-A7C427739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94" y="985864"/>
            <a:ext cx="5571891" cy="6681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68EE6-02A0-4CB8-8669-E69FDA46E893}"/>
              </a:ext>
            </a:extLst>
          </p:cNvPr>
          <p:cNvSpPr txBox="1"/>
          <p:nvPr/>
        </p:nvSpPr>
        <p:spPr>
          <a:xfrm>
            <a:off x="4854498" y="82963"/>
            <a:ext cx="485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Types of methylation pattern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06850-02AD-4BD5-95CE-99B0B4380CFB}"/>
              </a:ext>
            </a:extLst>
          </p:cNvPr>
          <p:cNvSpPr txBox="1"/>
          <p:nvPr/>
        </p:nvSpPr>
        <p:spPr>
          <a:xfrm>
            <a:off x="1260089" y="584767"/>
            <a:ext cx="402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CHH analysis</a:t>
            </a:r>
          </a:p>
        </p:txBody>
      </p:sp>
      <p:pic>
        <p:nvPicPr>
          <p:cNvPr id="6" name="Picture 5" descr="A picture containing holding&#10;&#10;Description automatically generated">
            <a:extLst>
              <a:ext uri="{FF2B5EF4-FFF2-40B4-BE49-F238E27FC236}">
                <a16:creationId xmlns:a16="http://schemas.microsoft.com/office/drawing/2014/main" id="{ED3436F7-7495-4175-B2A7-B5583AF2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952" y="954099"/>
            <a:ext cx="5878359" cy="6713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2F561F-C2EC-43D1-9FBA-29D1F681A2AE}"/>
              </a:ext>
            </a:extLst>
          </p:cNvPr>
          <p:cNvSpPr txBox="1"/>
          <p:nvPr/>
        </p:nvSpPr>
        <p:spPr>
          <a:xfrm>
            <a:off x="7491952" y="534413"/>
            <a:ext cx="402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78E6E-1797-4EBC-BF8A-82A23C5D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9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0C3FC8-43F3-41F5-8289-93621DD54FD1}"/>
              </a:ext>
            </a:extLst>
          </p:cNvPr>
          <p:cNvSpPr txBox="1"/>
          <p:nvPr/>
        </p:nvSpPr>
        <p:spPr>
          <a:xfrm>
            <a:off x="2341756" y="462104"/>
            <a:ext cx="8820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Methylation pattern analysis 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AF4D4-04D9-4865-8206-468079DC110B}"/>
              </a:ext>
            </a:extLst>
          </p:cNvPr>
          <p:cNvSpPr txBox="1"/>
          <p:nvPr/>
        </p:nvSpPr>
        <p:spPr>
          <a:xfrm>
            <a:off x="439118" y="154209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Template matching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5AF5A-DBF6-4AE6-B340-787EC12CA2F4}"/>
              </a:ext>
            </a:extLst>
          </p:cNvPr>
          <p:cNvSpPr txBox="1"/>
          <p:nvPr/>
        </p:nvSpPr>
        <p:spPr>
          <a:xfrm>
            <a:off x="510931" y="1958588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attern matching mechanism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OpenCV template matching technique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was used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8C3C3B-09D3-4D80-BE17-A6F4023B44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19" y="1310268"/>
            <a:ext cx="3802395" cy="560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92220F-1BDF-4022-96F6-7D5BDC5F990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9118" y="3791415"/>
            <a:ext cx="3336925" cy="2506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CDC3E-B364-413F-B234-E0D43E6008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804" y="1382662"/>
            <a:ext cx="4256249" cy="55366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60D518-80F4-4F07-B267-2CBEA814D87D}"/>
              </a:ext>
            </a:extLst>
          </p:cNvPr>
          <p:cNvSpPr txBox="1"/>
          <p:nvPr/>
        </p:nvSpPr>
        <p:spPr>
          <a:xfrm>
            <a:off x="630212" y="4187552"/>
            <a:ext cx="271515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60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Template (Length = 14)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C2DECF-F48D-4940-B180-290426B03FB4}"/>
              </a:ext>
            </a:extLst>
          </p:cNvPr>
          <p:cNvSpPr txBox="1"/>
          <p:nvPr/>
        </p:nvSpPr>
        <p:spPr>
          <a:xfrm>
            <a:off x="9857678" y="7101225"/>
            <a:ext cx="2085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600"/>
              </a:spcBef>
              <a:spcAft>
                <a:spcPts val="84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 : Detected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A5A2D-06B8-461C-8AF8-BD2F19000683}"/>
              </a:ext>
            </a:extLst>
          </p:cNvPr>
          <p:cNvSpPr txBox="1"/>
          <p:nvPr/>
        </p:nvSpPr>
        <p:spPr>
          <a:xfrm>
            <a:off x="6395308" y="757439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600"/>
              </a:spcBef>
              <a:spcAft>
                <a:spcPts val="84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Exact count of total templates present in the input image is: 7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40A6F-B691-4415-80F9-DC914805D2FF}"/>
              </a:ext>
            </a:extLst>
          </p:cNvPr>
          <p:cNvSpPr txBox="1"/>
          <p:nvPr/>
        </p:nvSpPr>
        <p:spPr>
          <a:xfrm>
            <a:off x="5727629" y="7090835"/>
            <a:ext cx="1469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Input image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C92330-4857-4A02-B326-CAF3CF7B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09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314528-2297-4892-AC25-143133DDF8BB}"/>
              </a:ext>
            </a:extLst>
          </p:cNvPr>
          <p:cNvSpPr txBox="1"/>
          <p:nvPr/>
        </p:nvSpPr>
        <p:spPr>
          <a:xfrm>
            <a:off x="685800" y="864632"/>
            <a:ext cx="1234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/>
              </a:rPr>
              <a:t>How does template matching work ??</a:t>
            </a:r>
          </a:p>
          <a:p>
            <a:r>
              <a:rPr lang="en-US" sz="2400" b="1" dirty="0">
                <a:cs typeface="Calibri"/>
              </a:rPr>
              <a:t>                                          </a:t>
            </a:r>
          </a:p>
          <a:p>
            <a:pPr algn="l"/>
            <a:r>
              <a:rPr lang="en-US" sz="2400" dirty="0">
                <a:cs typeface="Calibri"/>
              </a:rPr>
              <a:t>We need two primary components:</a:t>
            </a:r>
          </a:p>
          <a:p>
            <a:pPr algn="l"/>
            <a:endParaRPr lang="en-US" sz="2400" dirty="0">
              <a:cs typeface="Calibri"/>
            </a:endParaRPr>
          </a:p>
          <a:p>
            <a:pPr marL="514350" indent="-514350" algn="l">
              <a:buAutoNum type="arabicPeriod"/>
            </a:pPr>
            <a:r>
              <a:rPr lang="en-US" sz="2400" dirty="0">
                <a:cs typeface="Calibri"/>
              </a:rPr>
              <a:t>Source image (I)</a:t>
            </a:r>
          </a:p>
          <a:p>
            <a:pPr marL="514350" indent="-514350" algn="l">
              <a:buAutoNum type="arabicPeriod"/>
            </a:pPr>
            <a:r>
              <a:rPr lang="en-US" sz="2400" dirty="0">
                <a:cs typeface="Calibri"/>
              </a:rPr>
              <a:t>Template image (T) </a:t>
            </a:r>
          </a:p>
        </p:txBody>
      </p:sp>
      <p:pic>
        <p:nvPicPr>
          <p:cNvPr id="11" name="Picture 10" descr="A picture containing dog, mammal, different, group&#10;&#10;Description automatically generated">
            <a:extLst>
              <a:ext uri="{FF2B5EF4-FFF2-40B4-BE49-F238E27FC236}">
                <a16:creationId xmlns:a16="http://schemas.microsoft.com/office/drawing/2014/main" id="{0BFE9FDE-2A4D-4D78-89EB-AA603EAF1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97565"/>
            <a:ext cx="6049817" cy="3242458"/>
          </a:xfrm>
          <a:prstGeom prst="rect">
            <a:avLst/>
          </a:prstGeom>
        </p:spPr>
      </p:pic>
      <p:pic>
        <p:nvPicPr>
          <p:cNvPr id="13" name="Picture 12" descr="A picture containing mammal, cat, different&#10;&#10;Description automatically generated">
            <a:extLst>
              <a:ext uri="{FF2B5EF4-FFF2-40B4-BE49-F238E27FC236}">
                <a16:creationId xmlns:a16="http://schemas.microsoft.com/office/drawing/2014/main" id="{678AA766-44E9-46CE-B3F8-22013A1CD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96" y="4267200"/>
            <a:ext cx="6122504" cy="3670852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653C30E-9A28-4C77-9F54-DD04DC0C2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267200"/>
            <a:ext cx="4267200" cy="355141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37082907-2716-4746-A86F-8E0BC1642CA4}"/>
              </a:ext>
            </a:extLst>
          </p:cNvPr>
          <p:cNvSpPr/>
          <p:nvPr/>
        </p:nvSpPr>
        <p:spPr>
          <a:xfrm>
            <a:off x="10439400" y="3200400"/>
            <a:ext cx="3810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5855EB0A-0976-478C-9389-34F186AC8A02}"/>
              </a:ext>
            </a:extLst>
          </p:cNvPr>
          <p:cNvSpPr/>
          <p:nvPr/>
        </p:nvSpPr>
        <p:spPr>
          <a:xfrm>
            <a:off x="6324600" y="6096000"/>
            <a:ext cx="1676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1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FDC92588-8BDB-4916-A07F-4C760DB19169}"/>
              </a:ext>
            </a:extLst>
          </p:cNvPr>
          <p:cNvSpPr txBox="1"/>
          <p:nvPr/>
        </p:nvSpPr>
        <p:spPr>
          <a:xfrm>
            <a:off x="1339088" y="542838"/>
            <a:ext cx="1909438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23C02-010C-4F27-8CCF-BDA761216D36}"/>
              </a:ext>
            </a:extLst>
          </p:cNvPr>
          <p:cNvSpPr txBox="1"/>
          <p:nvPr/>
        </p:nvSpPr>
        <p:spPr>
          <a:xfrm>
            <a:off x="1372218" y="1089141"/>
            <a:ext cx="1176068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OpenCV implements Template matching in the function matchTemplate().</a:t>
            </a:r>
          </a:p>
          <a:p>
            <a:endParaRPr lang="en-US" sz="2400" dirty="0"/>
          </a:p>
          <a:p>
            <a:r>
              <a:rPr lang="en-US" sz="2400" dirty="0"/>
              <a:t>The available methods are 6:</a:t>
            </a:r>
          </a:p>
          <a:p>
            <a:endParaRPr lang="en-US" sz="2400" dirty="0"/>
          </a:p>
          <a:p>
            <a:r>
              <a:rPr lang="en-US" sz="2400" i="0" dirty="0">
                <a:solidFill>
                  <a:srgbClr val="000000"/>
                </a:solidFill>
                <a:effectLst/>
              </a:rPr>
              <a:t>method=TM_SQDIFF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</a:rPr>
              <a:t>method=TM_SQDIFF_NORMED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i="0" dirty="0">
                <a:solidFill>
                  <a:srgbClr val="000000"/>
                </a:solidFill>
                <a:effectLst/>
              </a:rPr>
              <a:t>method=TM_CCORR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</a:rPr>
              <a:t>method=TM_CCORR_NORMED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i="0" dirty="0">
                <a:solidFill>
                  <a:srgbClr val="000000"/>
                </a:solidFill>
                <a:effectLst/>
              </a:rPr>
              <a:t>method=TM_CCOEFF</a:t>
            </a:r>
          </a:p>
          <a:p>
            <a:r>
              <a:rPr lang="en-US" sz="2400" i="0" dirty="0">
                <a:solidFill>
                  <a:srgbClr val="00B050"/>
                </a:solidFill>
                <a:effectLst/>
              </a:rPr>
              <a:t>method=TM_CCOEFF_NORMED</a:t>
            </a:r>
            <a:endParaRPr lang="en-US" sz="2400" dirty="0">
              <a:solidFill>
                <a:srgbClr val="00B050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Threshold value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FD0DE31-C572-4CFA-923F-E20530879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92" y="4800599"/>
            <a:ext cx="8242508" cy="15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6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4417" y="845642"/>
            <a:ext cx="30276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" dirty="0">
                <a:solidFill>
                  <a:srgbClr val="000000"/>
                </a:solidFill>
              </a:rPr>
              <a:t>Program</a:t>
            </a:r>
            <a:r>
              <a:rPr sz="3200" b="1" spc="-45" dirty="0">
                <a:solidFill>
                  <a:srgbClr val="000000"/>
                </a:solidFill>
              </a:rPr>
              <a:t> </a:t>
            </a:r>
            <a:r>
              <a:rPr sz="3200" b="1" spc="-10" dirty="0">
                <a:solidFill>
                  <a:srgbClr val="000000"/>
                </a:solidFill>
              </a:rPr>
              <a:t>working:</a:t>
            </a:r>
            <a:endParaRPr sz="32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004417" y="1774107"/>
            <a:ext cx="12058650" cy="2569293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357505" algn="l"/>
              </a:tabLst>
            </a:pPr>
            <a:r>
              <a:rPr sz="2400" spc="-5" dirty="0">
                <a:cs typeface="Calibri"/>
              </a:rPr>
              <a:t>Load </a:t>
            </a:r>
            <a:r>
              <a:rPr sz="2400" dirty="0">
                <a:cs typeface="Calibri"/>
              </a:rPr>
              <a:t>the input </a:t>
            </a:r>
            <a:r>
              <a:rPr sz="2400" spc="-5" dirty="0">
                <a:cs typeface="Calibri"/>
              </a:rPr>
              <a:t>or </a:t>
            </a:r>
            <a:r>
              <a:rPr sz="2400" spc="-10" dirty="0">
                <a:cs typeface="Calibri"/>
              </a:rPr>
              <a:t>source</a:t>
            </a:r>
            <a:r>
              <a:rPr sz="2400" spc="-114" dirty="0">
                <a:cs typeface="Calibri"/>
              </a:rPr>
              <a:t> </a:t>
            </a:r>
            <a:r>
              <a:rPr sz="2400" spc="-5" dirty="0">
                <a:cs typeface="Calibri"/>
              </a:rPr>
              <a:t>image</a:t>
            </a:r>
            <a:r>
              <a:rPr lang="en-US" sz="2400" spc="-5" dirty="0">
                <a:cs typeface="Calibri"/>
              </a:rPr>
              <a:t>s</a:t>
            </a:r>
            <a:r>
              <a:rPr sz="2400" spc="-5" dirty="0">
                <a:cs typeface="Calibri"/>
              </a:rPr>
              <a:t>.</a:t>
            </a:r>
            <a:endParaRPr sz="2400" dirty="0"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357505" algn="l"/>
              </a:tabLst>
            </a:pPr>
            <a:r>
              <a:rPr sz="2400" spc="-10" dirty="0">
                <a:cs typeface="Calibri"/>
              </a:rPr>
              <a:t>Set </a:t>
            </a:r>
            <a:r>
              <a:rPr sz="2400" dirty="0">
                <a:cs typeface="Calibri"/>
              </a:rPr>
              <a:t>the </a:t>
            </a:r>
            <a:r>
              <a:rPr sz="2400" spc="-20" dirty="0">
                <a:cs typeface="Calibri"/>
              </a:rPr>
              <a:t>row </a:t>
            </a:r>
            <a:r>
              <a:rPr sz="2400" dirty="0">
                <a:cs typeface="Calibri"/>
              </a:rPr>
              <a:t>number </a:t>
            </a:r>
          </a:p>
          <a:p>
            <a:pPr marL="356870" indent="-344805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357505" algn="l"/>
              </a:tabLst>
            </a:pPr>
            <a:r>
              <a:rPr sz="2400" spc="-10" dirty="0">
                <a:cs typeface="Calibri"/>
              </a:rPr>
              <a:t>Get </a:t>
            </a:r>
            <a:r>
              <a:rPr sz="2400" spc="-5" dirty="0">
                <a:cs typeface="Calibri"/>
              </a:rPr>
              <a:t>each </a:t>
            </a:r>
            <a:r>
              <a:rPr sz="2400" spc="-20" dirty="0">
                <a:cs typeface="Calibri"/>
              </a:rPr>
              <a:t>row </a:t>
            </a:r>
            <a:endParaRPr sz="2400" dirty="0"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357505" algn="l"/>
              </a:tabLst>
            </a:pPr>
            <a:r>
              <a:rPr sz="2400" spc="-20" dirty="0">
                <a:cs typeface="Calibri"/>
              </a:rPr>
              <a:t>Make </a:t>
            </a:r>
            <a:r>
              <a:rPr sz="2400" spc="-10" dirty="0">
                <a:cs typeface="Calibri"/>
              </a:rPr>
              <a:t>sure </a:t>
            </a:r>
            <a:r>
              <a:rPr sz="2400" spc="-5" dirty="0">
                <a:cs typeface="Calibri"/>
              </a:rPr>
              <a:t>that </a:t>
            </a:r>
            <a:r>
              <a:rPr sz="2400" spc="-15" dirty="0">
                <a:cs typeface="Calibri"/>
              </a:rPr>
              <a:t>you </a:t>
            </a:r>
            <a:r>
              <a:rPr sz="2400" spc="-10" dirty="0">
                <a:cs typeface="Calibri"/>
              </a:rPr>
              <a:t>are getting </a:t>
            </a:r>
            <a:r>
              <a:rPr sz="2400" dirty="0">
                <a:cs typeface="Calibri"/>
              </a:rPr>
              <a:t>full </a:t>
            </a:r>
            <a:r>
              <a:rPr sz="2400" spc="-5" dirty="0">
                <a:cs typeface="Calibri"/>
              </a:rPr>
              <a:t>length </a:t>
            </a:r>
            <a:r>
              <a:rPr sz="2400" spc="-20" dirty="0">
                <a:cs typeface="Calibri"/>
              </a:rPr>
              <a:t>row </a:t>
            </a:r>
            <a:r>
              <a:rPr sz="2400" dirty="0">
                <a:cs typeface="Calibri"/>
              </a:rPr>
              <a:t>and </a:t>
            </a:r>
            <a:r>
              <a:rPr sz="2400" spc="-10" dirty="0">
                <a:cs typeface="Calibri"/>
              </a:rPr>
              <a:t>total </a:t>
            </a:r>
            <a:r>
              <a:rPr sz="2400" spc="-20" dirty="0">
                <a:cs typeface="Calibri"/>
              </a:rPr>
              <a:t>rows </a:t>
            </a:r>
            <a:r>
              <a:rPr sz="2400" spc="-15" dirty="0">
                <a:cs typeface="Calibri"/>
              </a:rPr>
              <a:t>from </a:t>
            </a:r>
            <a:r>
              <a:rPr sz="2400" dirty="0">
                <a:cs typeface="Calibri"/>
              </a:rPr>
              <a:t>the input</a:t>
            </a:r>
            <a:r>
              <a:rPr sz="2400" spc="-240" dirty="0">
                <a:cs typeface="Calibri"/>
              </a:rPr>
              <a:t> </a:t>
            </a:r>
            <a:r>
              <a:rPr sz="2400" spc="-5" dirty="0">
                <a:cs typeface="Calibri"/>
              </a:rPr>
              <a:t>image.</a:t>
            </a:r>
            <a:endParaRPr sz="2400" dirty="0"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357505" algn="l"/>
                <a:tab pos="5640070" algn="l"/>
                <a:tab pos="9889490" algn="l"/>
              </a:tabLst>
            </a:pPr>
            <a:r>
              <a:rPr sz="2400" spc="-10" dirty="0">
                <a:cs typeface="Calibri"/>
              </a:rPr>
              <a:t>CHH </a:t>
            </a:r>
            <a:r>
              <a:rPr sz="2400" spc="-5" dirty="0">
                <a:cs typeface="Calibri"/>
              </a:rPr>
              <a:t>or CNN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a</a:t>
            </a:r>
            <a:r>
              <a:rPr lang="en-US" sz="2400" dirty="0">
                <a:cs typeface="Calibri"/>
              </a:rPr>
              <a:t>nalysis type.</a:t>
            </a:r>
            <a:endParaRPr sz="2400" dirty="0">
              <a:cs typeface="Calibri"/>
            </a:endParaRPr>
          </a:p>
          <a:p>
            <a:pPr marL="356870" marR="5080" indent="-344805">
              <a:lnSpc>
                <a:spcPct val="106700"/>
              </a:lnSpc>
              <a:spcBef>
                <a:spcPts val="815"/>
              </a:spcBef>
              <a:buAutoNum type="arabicPeriod"/>
              <a:tabLst>
                <a:tab pos="357505" algn="l"/>
              </a:tabLst>
            </a:pPr>
            <a:r>
              <a:rPr lang="en-US" sz="2400" spc="5" dirty="0">
                <a:cs typeface="Calibri"/>
              </a:rPr>
              <a:t>Final</a:t>
            </a:r>
            <a:r>
              <a:rPr sz="2400" spc="-10" dirty="0">
                <a:cs typeface="Calibri"/>
              </a:rPr>
              <a:t> </a:t>
            </a:r>
            <a:r>
              <a:rPr sz="2400" spc="-5" dirty="0">
                <a:cs typeface="Calibri"/>
              </a:rPr>
              <a:t>counting</a:t>
            </a:r>
            <a:endParaRPr sz="2400"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3208" y="5532120"/>
            <a:ext cx="2853055" cy="9817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54635" rIns="0" bIns="0" rtlCol="0">
            <a:spAutoFit/>
          </a:bodyPr>
          <a:lstStyle/>
          <a:p>
            <a:pPr marL="542290">
              <a:lnSpc>
                <a:spcPct val="100000"/>
              </a:lnSpc>
              <a:spcBef>
                <a:spcPts val="2005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6296" y="5532120"/>
            <a:ext cx="2853055" cy="9817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54635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2005"/>
              </a:spcBef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61576" y="5532120"/>
            <a:ext cx="2853055" cy="9817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54635" rIns="0" bIns="0" rtlCol="0">
            <a:spAutoFit/>
          </a:bodyPr>
          <a:lstStyle/>
          <a:p>
            <a:pPr marL="710565">
              <a:lnSpc>
                <a:spcPct val="100000"/>
              </a:lnSpc>
              <a:spcBef>
                <a:spcPts val="2005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Count</a:t>
            </a:r>
            <a:r>
              <a:rPr sz="2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36135" y="5888735"/>
            <a:ext cx="1280160" cy="210820"/>
          </a:xfrm>
          <a:custGeom>
            <a:avLst/>
            <a:gdLst/>
            <a:ahLst/>
            <a:cxnLst/>
            <a:rect l="l" t="t" r="r" b="b"/>
            <a:pathLst>
              <a:path w="1280160" h="210820">
                <a:moveTo>
                  <a:pt x="1175003" y="0"/>
                </a:moveTo>
                <a:lnTo>
                  <a:pt x="1175003" y="52577"/>
                </a:lnTo>
                <a:lnTo>
                  <a:pt x="0" y="52577"/>
                </a:lnTo>
                <a:lnTo>
                  <a:pt x="0" y="157733"/>
                </a:lnTo>
                <a:lnTo>
                  <a:pt x="1175003" y="157733"/>
                </a:lnTo>
                <a:lnTo>
                  <a:pt x="1175003" y="210312"/>
                </a:lnTo>
                <a:lnTo>
                  <a:pt x="1280160" y="105156"/>
                </a:lnTo>
                <a:lnTo>
                  <a:pt x="117500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6135" y="5888735"/>
            <a:ext cx="1280160" cy="210820"/>
          </a:xfrm>
          <a:custGeom>
            <a:avLst/>
            <a:gdLst/>
            <a:ahLst/>
            <a:cxnLst/>
            <a:rect l="l" t="t" r="r" b="b"/>
            <a:pathLst>
              <a:path w="1280160" h="210820">
                <a:moveTo>
                  <a:pt x="0" y="52577"/>
                </a:moveTo>
                <a:lnTo>
                  <a:pt x="1175003" y="52577"/>
                </a:lnTo>
                <a:lnTo>
                  <a:pt x="1175003" y="0"/>
                </a:lnTo>
                <a:lnTo>
                  <a:pt x="1280160" y="105156"/>
                </a:lnTo>
                <a:lnTo>
                  <a:pt x="1175003" y="210312"/>
                </a:lnTo>
                <a:lnTo>
                  <a:pt x="1175003" y="157733"/>
                </a:lnTo>
                <a:lnTo>
                  <a:pt x="0" y="157733"/>
                </a:lnTo>
                <a:lnTo>
                  <a:pt x="0" y="5257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9223" y="5821679"/>
            <a:ext cx="1280160" cy="210820"/>
          </a:xfrm>
          <a:custGeom>
            <a:avLst/>
            <a:gdLst/>
            <a:ahLst/>
            <a:cxnLst/>
            <a:rect l="l" t="t" r="r" b="b"/>
            <a:pathLst>
              <a:path w="1280159" h="210820">
                <a:moveTo>
                  <a:pt x="1175003" y="0"/>
                </a:moveTo>
                <a:lnTo>
                  <a:pt x="1175003" y="52578"/>
                </a:lnTo>
                <a:lnTo>
                  <a:pt x="0" y="52578"/>
                </a:lnTo>
                <a:lnTo>
                  <a:pt x="0" y="157734"/>
                </a:lnTo>
                <a:lnTo>
                  <a:pt x="1175003" y="157734"/>
                </a:lnTo>
                <a:lnTo>
                  <a:pt x="1175003" y="210312"/>
                </a:lnTo>
                <a:lnTo>
                  <a:pt x="1280159" y="105156"/>
                </a:lnTo>
                <a:lnTo>
                  <a:pt x="117500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9223" y="5821679"/>
            <a:ext cx="1280160" cy="210820"/>
          </a:xfrm>
          <a:custGeom>
            <a:avLst/>
            <a:gdLst/>
            <a:ahLst/>
            <a:cxnLst/>
            <a:rect l="l" t="t" r="r" b="b"/>
            <a:pathLst>
              <a:path w="1280159" h="210820">
                <a:moveTo>
                  <a:pt x="0" y="52578"/>
                </a:moveTo>
                <a:lnTo>
                  <a:pt x="1175003" y="52578"/>
                </a:lnTo>
                <a:lnTo>
                  <a:pt x="1175003" y="0"/>
                </a:lnTo>
                <a:lnTo>
                  <a:pt x="1280159" y="105156"/>
                </a:lnTo>
                <a:lnTo>
                  <a:pt x="1175003" y="210312"/>
                </a:lnTo>
                <a:lnTo>
                  <a:pt x="1175003" y="157734"/>
                </a:lnTo>
                <a:lnTo>
                  <a:pt x="0" y="157734"/>
                </a:lnTo>
                <a:lnTo>
                  <a:pt x="0" y="5257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3327887" y="7760614"/>
            <a:ext cx="23368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470"/>
              </a:lnSpc>
            </a:pPr>
            <a:fld id="{81D60167-4931-47E6-BA6A-407CBD079E47}" type="slidenum">
              <a:rPr lang="en-US" spc="-10" smtClean="0"/>
              <a:pPr marL="25400">
                <a:lnSpc>
                  <a:spcPts val="1470"/>
                </a:lnSpc>
              </a:pPr>
              <a:t>26</a:t>
            </a:fld>
            <a:endParaRPr spc="-10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3B0D2384-D8AD-431B-8F6C-1DC96173E179}"/>
              </a:ext>
            </a:extLst>
          </p:cNvPr>
          <p:cNvSpPr/>
          <p:nvPr/>
        </p:nvSpPr>
        <p:spPr>
          <a:xfrm>
            <a:off x="9489284" y="457200"/>
            <a:ext cx="2211325" cy="1871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BC1A89DF-0267-4206-A99A-2473918F2DDD}"/>
              </a:ext>
            </a:extLst>
          </p:cNvPr>
          <p:cNvSpPr/>
          <p:nvPr/>
        </p:nvSpPr>
        <p:spPr>
          <a:xfrm>
            <a:off x="11822960" y="451115"/>
            <a:ext cx="2211326" cy="1901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1DF28-F4C1-4F72-A7EA-595C31056134}"/>
              </a:ext>
            </a:extLst>
          </p:cNvPr>
          <p:cNvSpPr txBox="1"/>
          <p:nvPr/>
        </p:nvSpPr>
        <p:spPr>
          <a:xfrm>
            <a:off x="3813718" y="783521"/>
            <a:ext cx="7188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CNN analysis for different genotypes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B8C92-3CA2-45F2-91B7-A7ACD890F555}"/>
              </a:ext>
            </a:extLst>
          </p:cNvPr>
          <p:cNvSpPr txBox="1"/>
          <p:nvPr/>
        </p:nvSpPr>
        <p:spPr>
          <a:xfrm>
            <a:off x="869795" y="213478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Col_Endo</a:t>
            </a:r>
            <a:r>
              <a:rPr lang="en-US" dirty="0"/>
              <a:t>-EVD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70148-DBD9-4B01-989C-A99A9ABAB349}"/>
              </a:ext>
            </a:extLst>
          </p:cNvPr>
          <p:cNvSpPr txBox="1"/>
          <p:nvPr/>
        </p:nvSpPr>
        <p:spPr>
          <a:xfrm>
            <a:off x="869795" y="244341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Col_SH2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886DE-1B8D-4952-9FF5-675E87E25C3F}"/>
              </a:ext>
            </a:extLst>
          </p:cNvPr>
          <p:cNvSpPr txBox="1"/>
          <p:nvPr/>
        </p:nvSpPr>
        <p:spPr>
          <a:xfrm>
            <a:off x="869795" y="276476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Col_TAS3A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7093F-C3ED-405C-A9AE-BFDDC1A924B3}"/>
              </a:ext>
            </a:extLst>
          </p:cNvPr>
          <p:cNvSpPr txBox="1"/>
          <p:nvPr/>
        </p:nvSpPr>
        <p:spPr>
          <a:xfrm>
            <a:off x="869795" y="312045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Col_TyrAT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1A554-15F6-4833-92C9-2D5A7D3B0E5F}"/>
              </a:ext>
            </a:extLst>
          </p:cNvPr>
          <p:cNvSpPr txBox="1"/>
          <p:nvPr/>
        </p:nvSpPr>
        <p:spPr>
          <a:xfrm>
            <a:off x="869795" y="37869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drm1-drm2_Endo-EVD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46D55E-5354-4B1E-A1B4-6CD223B57A75}"/>
              </a:ext>
            </a:extLst>
          </p:cNvPr>
          <p:cNvSpPr txBox="1"/>
          <p:nvPr/>
        </p:nvSpPr>
        <p:spPr>
          <a:xfrm>
            <a:off x="869795" y="418887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drm1-drm2_TAS3A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885C79-4F3A-4741-BDA0-11FFAED0AAA3}"/>
              </a:ext>
            </a:extLst>
          </p:cNvPr>
          <p:cNvSpPr txBox="1"/>
          <p:nvPr/>
        </p:nvSpPr>
        <p:spPr>
          <a:xfrm>
            <a:off x="869795" y="454456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drm1-drm2_TyrAT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CB898-25DB-40B4-9C96-0EEF1F8FC56E}"/>
              </a:ext>
            </a:extLst>
          </p:cNvPr>
          <p:cNvSpPr txBox="1"/>
          <p:nvPr/>
        </p:nvSpPr>
        <p:spPr>
          <a:xfrm>
            <a:off x="869795" y="524597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pol5_endo-EVD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EC75C-2B6D-4FB5-9C57-9B694E2F2BC0}"/>
              </a:ext>
            </a:extLst>
          </p:cNvPr>
          <p:cNvSpPr txBox="1"/>
          <p:nvPr/>
        </p:nvSpPr>
        <p:spPr>
          <a:xfrm>
            <a:off x="869795" y="554081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pol5_SH2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D2317-188B-4A1A-B0F5-FB43D1C92C8F}"/>
              </a:ext>
            </a:extLst>
          </p:cNvPr>
          <p:cNvSpPr txBox="1"/>
          <p:nvPr/>
        </p:nvSpPr>
        <p:spPr>
          <a:xfrm>
            <a:off x="869795" y="583120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pol5_TAS3A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43ADA-E766-4658-B737-167D8589D131}"/>
              </a:ext>
            </a:extLst>
          </p:cNvPr>
          <p:cNvSpPr txBox="1"/>
          <p:nvPr/>
        </p:nvSpPr>
        <p:spPr>
          <a:xfrm>
            <a:off x="869795" y="612604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pol5_TyrAT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70FB67-82BC-4CB7-ABA1-0F16D61AC02C}"/>
              </a:ext>
            </a:extLst>
          </p:cNvPr>
          <p:cNvSpPr txBox="1"/>
          <p:nvPr/>
        </p:nvSpPr>
        <p:spPr>
          <a:xfrm>
            <a:off x="869795" y="183852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Count_Col</a:t>
            </a:r>
            <a:r>
              <a:rPr lang="en-US" dirty="0"/>
              <a:t> T1 EVD 95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35D550-C596-43F1-A321-7933D108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97396-4306-4B8E-A7AD-899D0B15FC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6"/>
          <a:stretch/>
        </p:blipFill>
        <p:spPr bwMode="auto">
          <a:xfrm>
            <a:off x="5544015" y="1865877"/>
            <a:ext cx="6946400" cy="35088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9196173-B5DA-4917-89F3-55175A703089}"/>
              </a:ext>
            </a:extLst>
          </p:cNvPr>
          <p:cNvSpPr txBox="1">
            <a:spLocks/>
          </p:cNvSpPr>
          <p:nvPr/>
        </p:nvSpPr>
        <p:spPr>
          <a:xfrm>
            <a:off x="5544015" y="5563744"/>
            <a:ext cx="61798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600" b="1" i="0">
                <a:solidFill>
                  <a:srgbClr val="1D1C1D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3200" kern="0" dirty="0"/>
              <a:t>Sample output</a:t>
            </a:r>
          </a:p>
        </p:txBody>
      </p:sp>
    </p:spTree>
    <p:extLst>
      <p:ext uri="{BB962C8B-B14F-4D97-AF65-F5344CB8AC3E}">
        <p14:creationId xmlns:p14="http://schemas.microsoft.com/office/powerpoint/2010/main" val="4194098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, sitting, person, skiing&#10;&#10;Description automatically generated">
            <a:extLst>
              <a:ext uri="{FF2B5EF4-FFF2-40B4-BE49-F238E27FC236}">
                <a16:creationId xmlns:a16="http://schemas.microsoft.com/office/drawing/2014/main" id="{F0D5718E-56C1-4BBD-8F07-6D7AC6E83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"/>
          <a:stretch/>
        </p:blipFill>
        <p:spPr>
          <a:xfrm>
            <a:off x="100361" y="1003610"/>
            <a:ext cx="14530038" cy="7002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0BE78-9B71-498A-8185-464E253ED1BA}"/>
              </a:ext>
            </a:extLst>
          </p:cNvPr>
          <p:cNvSpPr txBox="1"/>
          <p:nvPr/>
        </p:nvSpPr>
        <p:spPr>
          <a:xfrm>
            <a:off x="490655" y="328289"/>
            <a:ext cx="402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 analysis for different genotypes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3780FF-6F73-4D95-A99B-44D1D61E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2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A78F47-5FB8-429A-9A05-7EF616AE91A3}"/>
              </a:ext>
            </a:extLst>
          </p:cNvPr>
          <p:cNvSpPr txBox="1"/>
          <p:nvPr/>
        </p:nvSpPr>
        <p:spPr>
          <a:xfrm>
            <a:off x="821473" y="975059"/>
            <a:ext cx="1075349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Issues that can be encountered</a:t>
            </a:r>
          </a:p>
          <a:p>
            <a:endParaRPr lang="en-US" sz="4000" b="1" dirty="0"/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Python installation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Anaconda or Jupyter notebook installation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OpenCV installation and other libraries.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Directory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spc="-10" dirty="0">
                <a:cs typeface="Calibri"/>
              </a:rPr>
              <a:t>Getting suitable templates</a:t>
            </a:r>
            <a:endParaRPr lang="en-US" sz="3200" dirty="0">
              <a:cs typeface="Calibri"/>
            </a:endParaRPr>
          </a:p>
          <a:p>
            <a:endParaRPr lang="en-US" sz="3200" dirty="0"/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EAAD5-8AD8-45EE-8276-A945A934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48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63477D-02AD-4371-9887-639FC6F2BD2F}"/>
              </a:ext>
            </a:extLst>
          </p:cNvPr>
          <p:cNvSpPr txBox="1"/>
          <p:nvPr/>
        </p:nvSpPr>
        <p:spPr>
          <a:xfrm>
            <a:off x="1447460" y="728155"/>
            <a:ext cx="11387285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b="1" dirty="0">
                <a:cs typeface="Times New Roman" panose="02020603050405020304" pitchFamily="18" charset="0"/>
              </a:rPr>
              <a:t>Assay for poly(A) tail capture – the ePAT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E0DCB-E09D-B644-9574-43592D348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782" y="2078526"/>
            <a:ext cx="8295960" cy="4573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A9C64-6F04-4505-987D-FBBDD5C182A8}"/>
              </a:ext>
            </a:extLst>
          </p:cNvPr>
          <p:cNvSpPr txBox="1"/>
          <p:nvPr/>
        </p:nvSpPr>
        <p:spPr>
          <a:xfrm>
            <a:off x="9538752" y="2625931"/>
            <a:ext cx="4634451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50" i="1" dirty="0">
                <a:solidFill>
                  <a:srgbClr val="000000"/>
                </a:solidFill>
                <a:cs typeface="Times New Roman" panose="02020603050405020304" pitchFamily="18" charset="0"/>
              </a:rPr>
              <a:t>ePAT: a simple method to tag adenylated RNA to measure poly(A)-tail length</a:t>
            </a:r>
          </a:p>
          <a:p>
            <a:r>
              <a:rPr lang="en-US" sz="2250" dirty="0" err="1">
                <a:cs typeface="Times New Roman" panose="02020603050405020304" pitchFamily="18" charset="0"/>
              </a:rPr>
              <a:t>Jänicke</a:t>
            </a:r>
            <a:r>
              <a:rPr lang="en-US" sz="2250" dirty="0">
                <a:cs typeface="Times New Roman" panose="02020603050405020304" pitchFamily="18" charset="0"/>
              </a:rPr>
              <a:t> et al., 2012, RNA</a:t>
            </a:r>
          </a:p>
          <a:p>
            <a:endParaRPr lang="en-US" sz="2250" i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Down Arrow 10">
            <a:extLst>
              <a:ext uri="{FF2B5EF4-FFF2-40B4-BE49-F238E27FC236}">
                <a16:creationId xmlns:a16="http://schemas.microsoft.com/office/drawing/2014/main" id="{F262075C-D9A8-9640-865D-8BAA5B6E0024}"/>
              </a:ext>
            </a:extLst>
          </p:cNvPr>
          <p:cNvSpPr/>
          <p:nvPr/>
        </p:nvSpPr>
        <p:spPr>
          <a:xfrm>
            <a:off x="5238764" y="6151075"/>
            <a:ext cx="552315" cy="56069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8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2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A0EF3-4561-4741-BAAC-9B56D65B3366}"/>
              </a:ext>
            </a:extLst>
          </p:cNvPr>
          <p:cNvSpPr txBox="1"/>
          <p:nvPr/>
        </p:nvSpPr>
        <p:spPr>
          <a:xfrm>
            <a:off x="4956805" y="6991744"/>
            <a:ext cx="685623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cs typeface="Times New Roman" panose="02020603050405020304" pitchFamily="18" charset="0"/>
              </a:rPr>
              <a:t>Sequencing 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E3048C6-A93D-4B4F-AA3B-E4681C698CC1}"/>
              </a:ext>
            </a:extLst>
          </p:cNvPr>
          <p:cNvSpPr/>
          <p:nvPr/>
        </p:nvSpPr>
        <p:spPr>
          <a:xfrm rot="16200000">
            <a:off x="7066561" y="6886747"/>
            <a:ext cx="552315" cy="81174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8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2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9BA15-E8E9-47D7-ADAE-E7F408C3415A}"/>
              </a:ext>
            </a:extLst>
          </p:cNvPr>
          <p:cNvSpPr txBox="1"/>
          <p:nvPr/>
        </p:nvSpPr>
        <p:spPr>
          <a:xfrm>
            <a:off x="7770892" y="7084867"/>
            <a:ext cx="6856232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33" dirty="0">
                <a:cs typeface="Times New Roman" panose="02020603050405020304" pitchFamily="18" charset="0"/>
              </a:rPr>
              <a:t>Count ‘A’s and ‘T’ to get poly-A and poly-T tail length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FDFD9E-2F9B-40F9-8A5A-9E7C99C4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6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B6902C-58C6-4499-8990-D3F16B64AFD4}"/>
              </a:ext>
            </a:extLst>
          </p:cNvPr>
          <p:cNvSpPr txBox="1"/>
          <p:nvPr/>
        </p:nvSpPr>
        <p:spPr>
          <a:xfrm>
            <a:off x="381000" y="990600"/>
            <a:ext cx="13868400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spc="-10" dirty="0">
                <a:solidFill>
                  <a:srgbClr val="000000"/>
                </a:solidFill>
              </a:rPr>
              <a:t>Conclusions</a:t>
            </a:r>
          </a:p>
          <a:p>
            <a:endParaRPr lang="en-US" sz="3200" spc="-10" dirty="0">
              <a:solidFill>
                <a:srgbClr val="00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spc="-10" dirty="0">
                <a:solidFill>
                  <a:srgbClr val="000000"/>
                </a:solidFill>
              </a:rPr>
              <a:t>At a threshold value of 0.99 with the method = TM_CCOEFF_NORMED program detected stretches accurately.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spc="-10" dirty="0">
              <a:solidFill>
                <a:srgbClr val="00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spc="-10" dirty="0">
                <a:solidFill>
                  <a:srgbClr val="000000"/>
                </a:solidFill>
              </a:rPr>
              <a:t>Program time is 2.5 minutes for 1000 rows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spc="-10" dirty="0">
              <a:solidFill>
                <a:srgbClr val="00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spc="-10" dirty="0">
                <a:solidFill>
                  <a:srgbClr val="000000"/>
                </a:solidFill>
              </a:rPr>
              <a:t>User friendly</a:t>
            </a:r>
          </a:p>
          <a:p>
            <a:endParaRPr lang="en-US" sz="3600" spc="-10" dirty="0">
              <a:solidFill>
                <a:srgbClr val="000000"/>
              </a:solidFill>
            </a:endParaRPr>
          </a:p>
          <a:p>
            <a:endParaRPr lang="en-US" sz="3600" spc="-1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839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7102" y="576529"/>
            <a:ext cx="333882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00000"/>
                </a:solidFill>
                <a:latin typeface="+mn-lt"/>
              </a:rPr>
              <a:t>Acknowledgements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0224" y="1496567"/>
            <a:ext cx="2846831" cy="28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1391" y="1496567"/>
            <a:ext cx="3148584" cy="2877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7359" y="1496567"/>
            <a:ext cx="3148583" cy="2877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8659" y="4507229"/>
            <a:ext cx="2247858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Calibri"/>
                <a:cs typeface="Calibri"/>
              </a:rPr>
              <a:t>Dr. </a:t>
            </a:r>
            <a:r>
              <a:rPr sz="1800" b="1" dirty="0">
                <a:latin typeface="Calibri"/>
                <a:cs typeface="Calibri"/>
              </a:rPr>
              <a:t>R. </a:t>
            </a:r>
            <a:r>
              <a:rPr sz="1800" b="1" spc="-10" dirty="0">
                <a:latin typeface="Calibri"/>
                <a:cs typeface="Calibri"/>
              </a:rPr>
              <a:t>Keith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Slotkin</a:t>
            </a:r>
            <a:endParaRPr lang="en-US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8803" y="4481271"/>
            <a:ext cx="2698134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Saima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Shahid</a:t>
            </a:r>
            <a:endParaRPr lang="en-US" sz="1800" b="1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Postdoctoral Associate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4656" y="4481271"/>
            <a:ext cx="2158232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Kaushik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Panda</a:t>
            </a:r>
            <a:endParaRPr lang="en-US" sz="1800" b="1" spc="-10" dirty="0">
              <a:latin typeface="Calibri"/>
              <a:cs typeface="Calibri"/>
            </a:endParaRPr>
          </a:p>
          <a:p>
            <a:pPr marL="12700">
              <a:spcBef>
                <a:spcPts val="100"/>
              </a:spcBef>
            </a:pP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Postdoctoral Associate</a:t>
            </a:r>
            <a:endParaRPr lang="en-US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17643" y="5562600"/>
            <a:ext cx="5273040" cy="1825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40587" y="7714894"/>
            <a:ext cx="208279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20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7E1D4B1-D595-42A0-B669-5F5995E2A2D4}"/>
              </a:ext>
            </a:extLst>
          </p:cNvPr>
          <p:cNvSpPr txBox="1">
            <a:spLocks/>
          </p:cNvSpPr>
          <p:nvPr/>
        </p:nvSpPr>
        <p:spPr>
          <a:xfrm>
            <a:off x="1219200" y="662220"/>
            <a:ext cx="4239387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4800" b="1" kern="0" dirty="0">
                <a:solidFill>
                  <a:sysClr val="windowText" lastClr="000000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9FC33-56F4-4A6D-AC95-371D3D0A1330}"/>
              </a:ext>
            </a:extLst>
          </p:cNvPr>
          <p:cNvSpPr txBox="1"/>
          <p:nvPr/>
        </p:nvSpPr>
        <p:spPr>
          <a:xfrm>
            <a:off x="1231605" y="1676400"/>
            <a:ext cx="118872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i="0" dirty="0" err="1">
                <a:solidFill>
                  <a:srgbClr val="333333"/>
                </a:solidFill>
                <a:effectLst/>
              </a:rPr>
              <a:t>Gruntman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, E., Qi, Y., Slotkin, R.K. </a:t>
            </a:r>
            <a:r>
              <a:rPr lang="en-US" sz="2400" b="0" i="1" dirty="0">
                <a:solidFill>
                  <a:srgbClr val="333333"/>
                </a:solidFill>
                <a:effectLst/>
              </a:rPr>
              <a:t>et al.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2400" b="0" i="0" dirty="0" err="1">
                <a:solidFill>
                  <a:srgbClr val="333333"/>
                </a:solidFill>
                <a:effectLst/>
              </a:rPr>
              <a:t>Kismeth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: Analyzer of plant methylation states through bisulfite sequencing. </a:t>
            </a:r>
            <a:r>
              <a:rPr lang="en-US" sz="2400" b="0" i="1" dirty="0">
                <a:solidFill>
                  <a:srgbClr val="333333"/>
                </a:solidFill>
                <a:effectLst/>
              </a:rPr>
              <a:t>BMC Bioinformatics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sz="2400" b="1" i="0" dirty="0">
                <a:solidFill>
                  <a:srgbClr val="333333"/>
                </a:solidFill>
                <a:effectLst/>
              </a:rPr>
              <a:t>9, 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371 (2008). </a:t>
            </a:r>
            <a:r>
              <a:rPr lang="en-US" sz="2400" b="0" i="0" dirty="0">
                <a:solidFill>
                  <a:srgbClr val="333333"/>
                </a:solidFill>
                <a:effectLst/>
                <a:hlinkClick r:id="rId2"/>
              </a:rPr>
              <a:t>https://doi.org/10.1186/1471-2105-9-371</a:t>
            </a:r>
            <a:endParaRPr lang="en-US" sz="2400" b="0" i="0" dirty="0">
              <a:solidFill>
                <a:srgbClr val="333333"/>
              </a:solidFill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33333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linkClick r:id="rId3"/>
              </a:rPr>
              <a:t>https://www.illumina.com/company/video-hub/ectVoRJ-6HU.html</a:t>
            </a:r>
            <a:endParaRPr lang="en-US" sz="2400" dirty="0">
              <a:solidFill>
                <a:srgbClr val="333333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33333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0" i="0" dirty="0" err="1">
                <a:solidFill>
                  <a:srgbClr val="222222"/>
                </a:solidFill>
                <a:effectLst/>
              </a:rPr>
              <a:t>Jänicke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400" b="0" i="0" dirty="0" err="1">
                <a:solidFill>
                  <a:srgbClr val="222222"/>
                </a:solidFill>
                <a:effectLst/>
              </a:rPr>
              <a:t>Amrei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, et al. "ePAT: a simple method to tag adenylated RNA to measure poly (A)-tail length and other 3′ RACE applications." </a:t>
            </a:r>
            <a:r>
              <a:rPr lang="en-US" sz="2400" b="0" i="1" dirty="0" err="1">
                <a:solidFill>
                  <a:srgbClr val="222222"/>
                </a:solidFill>
                <a:effectLst/>
              </a:rPr>
              <a:t>Rna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 18.6 (2012): 1289-1295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22222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0" i="0" dirty="0">
                <a:solidFill>
                  <a:srgbClr val="222222"/>
                </a:solidFill>
                <a:effectLst/>
              </a:rPr>
              <a:t>http://katahdin.mssm.edu/kismeth/revpage.pl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222222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333333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1422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3327887" y="7760614"/>
            <a:ext cx="23368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470"/>
              </a:lnSpc>
            </a:pPr>
            <a:fld id="{81D60167-4931-47E6-BA6A-407CBD079E47}" type="slidenum">
              <a:rPr lang="en-US" spc="-10" smtClean="0"/>
              <a:pPr marL="25400">
                <a:lnSpc>
                  <a:spcPts val="1470"/>
                </a:lnSpc>
              </a:pPr>
              <a:t>33</a:t>
            </a:fld>
            <a:endParaRPr spc="-1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3608" y="3200400"/>
            <a:ext cx="4280154" cy="11221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200" b="1" dirty="0">
                <a:solidFill>
                  <a:srgbClr val="000000"/>
                </a:solidFill>
                <a:latin typeface="+mn-lt"/>
              </a:rPr>
              <a:t>Thank</a:t>
            </a:r>
            <a:r>
              <a:rPr sz="7200" b="1" spc="-110" dirty="0">
                <a:solidFill>
                  <a:srgbClr val="000000"/>
                </a:solidFill>
                <a:latin typeface="+mn-lt"/>
              </a:rPr>
              <a:t> </a:t>
            </a:r>
            <a:r>
              <a:rPr sz="7200" b="1" spc="-15" dirty="0">
                <a:solidFill>
                  <a:srgbClr val="000000"/>
                </a:solidFill>
                <a:latin typeface="+mn-lt"/>
              </a:rPr>
              <a:t>you</a:t>
            </a:r>
            <a:endParaRPr sz="7200" b="1" dirty="0"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3327887" y="7760614"/>
            <a:ext cx="23368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5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470"/>
              </a:lnSpc>
            </a:pPr>
            <a:fld id="{81D60167-4931-47E6-BA6A-407CBD079E47}" type="slidenum">
              <a:rPr lang="en-US" spc="-10" smtClean="0"/>
              <a:pPr marL="25400">
                <a:lnSpc>
                  <a:spcPts val="1470"/>
                </a:lnSpc>
              </a:pPr>
              <a:t>34</a:t>
            </a:fld>
            <a:endParaRPr spc="-1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7013" y="3355051"/>
            <a:ext cx="4239387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b="1" spc="-5" dirty="0">
                <a:solidFill>
                  <a:srgbClr val="000000"/>
                </a:solidFill>
                <a:latin typeface="+mn-lt"/>
              </a:rPr>
              <a:t>Questions</a:t>
            </a:r>
            <a:r>
              <a:rPr sz="6000" b="1" spc="-100" dirty="0">
                <a:solidFill>
                  <a:srgbClr val="000000"/>
                </a:solidFill>
                <a:latin typeface="+mn-lt"/>
              </a:rPr>
              <a:t> </a:t>
            </a:r>
            <a:r>
              <a:rPr sz="6000" b="1" spc="-5" dirty="0">
                <a:solidFill>
                  <a:srgbClr val="000000"/>
                </a:solidFill>
                <a:latin typeface="+mn-lt"/>
              </a:rPr>
              <a:t>??</a:t>
            </a:r>
            <a:endParaRPr sz="6000" b="1" dirty="0"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5161C2A-BA71-C84C-B9D7-3FBD46D1324B}"/>
              </a:ext>
            </a:extLst>
          </p:cNvPr>
          <p:cNvSpPr txBox="1">
            <a:spLocks/>
          </p:cNvSpPr>
          <p:nvPr/>
        </p:nvSpPr>
        <p:spPr>
          <a:xfrm>
            <a:off x="1585809" y="698063"/>
            <a:ext cx="10334643" cy="97942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9143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9143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150" b="1" dirty="0">
                <a:cs typeface="Times New Roman" panose="02020603050405020304" pitchFamily="18" charset="0"/>
              </a:rPr>
              <a:t>The SOC1 gene structure </a:t>
            </a:r>
          </a:p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(as annotated in TAIR10 genome release)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196E55-823B-6340-8C11-3A92CCC0C285}"/>
              </a:ext>
            </a:extLst>
          </p:cNvPr>
          <p:cNvGrpSpPr/>
          <p:nvPr/>
        </p:nvGrpSpPr>
        <p:grpSpPr>
          <a:xfrm>
            <a:off x="1373886" y="2430839"/>
            <a:ext cx="11896344" cy="1381510"/>
            <a:chOff x="0" y="1342088"/>
            <a:chExt cx="8510016" cy="7222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1E24A7-86EB-2D45-A483-F54DC6C0A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342088"/>
              <a:ext cx="8510016" cy="469252"/>
            </a:xfrm>
            <a:prstGeom prst="rect">
              <a:avLst/>
            </a:prstGeom>
          </p:spPr>
        </p:pic>
        <p:sp>
          <p:nvSpPr>
            <p:cNvPr id="5" name="TextBox 1">
              <a:extLst>
                <a:ext uri="{FF2B5EF4-FFF2-40B4-BE49-F238E27FC236}">
                  <a16:creationId xmlns:a16="http://schemas.microsoft.com/office/drawing/2014/main" id="{27F4E8BA-04A3-8043-9E97-DAE39D617929}"/>
                </a:ext>
              </a:extLst>
            </p:cNvPr>
            <p:cNvSpPr txBox="1"/>
            <p:nvPr/>
          </p:nvSpPr>
          <p:spPr>
            <a:xfrm>
              <a:off x="7522464" y="1853184"/>
              <a:ext cx="625183" cy="2112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8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2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25" dirty="0">
                  <a:solidFill>
                    <a:schemeClr val="bg1"/>
                  </a:solidFill>
                </a:rPr>
                <a:t>5’ UTR</a:t>
              </a: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5B1D1259-36D8-7A41-8677-9219E3D35A1B}"/>
                </a:ext>
              </a:extLst>
            </p:cNvPr>
            <p:cNvSpPr txBox="1"/>
            <p:nvPr/>
          </p:nvSpPr>
          <p:spPr>
            <a:xfrm>
              <a:off x="91440" y="1853184"/>
              <a:ext cx="625183" cy="2112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8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2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25" dirty="0">
                  <a:solidFill>
                    <a:schemeClr val="bg1"/>
                  </a:solidFill>
                </a:rPr>
                <a:t>3’ UTR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20CB93FC-0435-8046-A367-3B9EF36E3259}"/>
                </a:ext>
              </a:extLst>
            </p:cNvPr>
            <p:cNvSpPr txBox="1"/>
            <p:nvPr/>
          </p:nvSpPr>
          <p:spPr>
            <a:xfrm>
              <a:off x="5291329" y="1853184"/>
              <a:ext cx="1414271" cy="211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8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2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25" dirty="0"/>
                <a:t>CDS Exons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4C1868-E576-4405-B4EB-6760CB94E20F}"/>
              </a:ext>
            </a:extLst>
          </p:cNvPr>
          <p:cNvSpPr txBox="1"/>
          <p:nvPr/>
        </p:nvSpPr>
        <p:spPr>
          <a:xfrm>
            <a:off x="1501714" y="4773402"/>
            <a:ext cx="1176851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cs typeface="Times New Roman" panose="02020603050405020304" pitchFamily="18" charset="0"/>
              </a:rPr>
              <a:t>SOC1 is located on the reverse strand of the TAIR10 Arabidopsis genome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07054-83BD-4F6E-B6BA-09AD332664BA}"/>
              </a:ext>
            </a:extLst>
          </p:cNvPr>
          <p:cNvSpPr txBox="1"/>
          <p:nvPr/>
        </p:nvSpPr>
        <p:spPr>
          <a:xfrm>
            <a:off x="1784020" y="6262996"/>
            <a:ext cx="951165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cs typeface="Times New Roman" panose="02020603050405020304" pitchFamily="18" charset="0"/>
              </a:rPr>
              <a:t>SOC1 </a:t>
            </a:r>
            <a:r>
              <a:rPr lang="en-US" sz="2700" dirty="0"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700" dirty="0">
                <a:cs typeface="Times New Roman" panose="02020603050405020304" pitchFamily="18" charset="0"/>
              </a:rPr>
              <a:t>SUPPRESSOR OF OVEREXPRESSION OF CO 1 (AT2G45660)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0B49E7-8B8C-4180-9820-072F8933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1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05D759-930A-4A11-907F-264F97D2A3E2}"/>
              </a:ext>
            </a:extLst>
          </p:cNvPr>
          <p:cNvSpPr txBox="1"/>
          <p:nvPr/>
        </p:nvSpPr>
        <p:spPr>
          <a:xfrm>
            <a:off x="1860173" y="352722"/>
            <a:ext cx="1091005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150" b="1" dirty="0">
                <a:cs typeface="Times New Roman" panose="02020603050405020304" pitchFamily="18" charset="0"/>
              </a:rPr>
              <a:t>Targeted region in the SOC1 mRNA for ePAT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1B5572-C2DB-CA47-8671-627595A409AA}"/>
              </a:ext>
            </a:extLst>
          </p:cNvPr>
          <p:cNvGrpSpPr/>
          <p:nvPr/>
        </p:nvGrpSpPr>
        <p:grpSpPr>
          <a:xfrm>
            <a:off x="1003610" y="1059365"/>
            <a:ext cx="12812751" cy="6043961"/>
            <a:chOff x="-42349" y="914398"/>
            <a:chExt cx="9186349" cy="42048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196E55-823B-6340-8C11-3A92CCC0C285}"/>
                </a:ext>
              </a:extLst>
            </p:cNvPr>
            <p:cNvGrpSpPr/>
            <p:nvPr/>
          </p:nvGrpSpPr>
          <p:grpSpPr>
            <a:xfrm>
              <a:off x="633984" y="1219479"/>
              <a:ext cx="8510016" cy="1297576"/>
              <a:chOff x="0" y="914681"/>
              <a:chExt cx="8510016" cy="129757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71E24A7-86EB-2D45-A483-F54DC6C0A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914681"/>
                <a:ext cx="8510016" cy="896659"/>
              </a:xfrm>
              <a:prstGeom prst="rect">
                <a:avLst/>
              </a:prstGeom>
            </p:spPr>
          </p:pic>
          <p:sp>
            <p:nvSpPr>
              <p:cNvPr id="13" name="TextBox 1">
                <a:extLst>
                  <a:ext uri="{FF2B5EF4-FFF2-40B4-BE49-F238E27FC236}">
                    <a16:creationId xmlns:a16="http://schemas.microsoft.com/office/drawing/2014/main" id="{27F4E8BA-04A3-8043-9E97-DAE39D617929}"/>
                  </a:ext>
                </a:extLst>
              </p:cNvPr>
              <p:cNvSpPr txBox="1"/>
              <p:nvPr/>
            </p:nvSpPr>
            <p:spPr>
              <a:xfrm>
                <a:off x="7522464" y="1853184"/>
                <a:ext cx="776851" cy="35907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8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2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25" dirty="0">
                    <a:solidFill>
                      <a:schemeClr val="bg1"/>
                    </a:solidFill>
                  </a:rPr>
                  <a:t>5’ UTR</a:t>
                </a:r>
              </a:p>
            </p:txBody>
          </p:sp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5B1D1259-36D8-7A41-8677-9219E3D35A1B}"/>
                  </a:ext>
                </a:extLst>
              </p:cNvPr>
              <p:cNvSpPr txBox="1"/>
              <p:nvPr/>
            </p:nvSpPr>
            <p:spPr>
              <a:xfrm>
                <a:off x="91440" y="1853184"/>
                <a:ext cx="776851" cy="35907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8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2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8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25" dirty="0">
                    <a:solidFill>
                      <a:schemeClr val="bg1"/>
                    </a:solidFill>
                  </a:rPr>
                  <a:t>3’ UTR</a:t>
                </a:r>
              </a:p>
            </p:txBody>
          </p:sp>
          <p:sp>
            <p:nvSpPr>
              <p:cNvPr id="15" name="TextBox 5">
                <a:extLst>
                  <a:ext uri="{FF2B5EF4-FFF2-40B4-BE49-F238E27FC236}">
                    <a16:creationId xmlns:a16="http://schemas.microsoft.com/office/drawing/2014/main" id="{20CB93FC-0435-8046-A367-3B9EF36E3259}"/>
                  </a:ext>
                </a:extLst>
              </p:cNvPr>
              <p:cNvSpPr txBox="1"/>
              <p:nvPr/>
            </p:nvSpPr>
            <p:spPr>
              <a:xfrm>
                <a:off x="5291329" y="1853184"/>
                <a:ext cx="1414271" cy="35907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3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8" algn="l" defTabSz="9143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2" algn="l" defTabSz="9143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25" dirty="0"/>
                  <a:t>CDS Exons</a:t>
                </a:r>
              </a:p>
            </p:txBody>
          </p:sp>
        </p:grp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9918F0A-5117-7844-8A64-14850CDE2DC1}"/>
                </a:ext>
              </a:extLst>
            </p:cNvPr>
            <p:cNvSpPr txBox="1"/>
            <p:nvPr/>
          </p:nvSpPr>
          <p:spPr>
            <a:xfrm>
              <a:off x="-42349" y="1646886"/>
              <a:ext cx="757074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8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2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Poly(A)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04C46B-3E63-5049-BE79-EC777E355C24}"/>
                </a:ext>
              </a:extLst>
            </p:cNvPr>
            <p:cNvSpPr/>
            <p:nvPr/>
          </p:nvSpPr>
          <p:spPr>
            <a:xfrm>
              <a:off x="-1" y="914398"/>
              <a:ext cx="1490309" cy="17646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8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2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25"/>
            </a:p>
          </p:txBody>
        </p:sp>
        <p:sp>
          <p:nvSpPr>
            <p:cNvPr id="8" name="Down Arrow 12">
              <a:extLst>
                <a:ext uri="{FF2B5EF4-FFF2-40B4-BE49-F238E27FC236}">
                  <a16:creationId xmlns:a16="http://schemas.microsoft.com/office/drawing/2014/main" id="{44AF67AE-742B-7845-BCBC-2C6903EABF60}"/>
                </a:ext>
              </a:extLst>
            </p:cNvPr>
            <p:cNvSpPr/>
            <p:nvPr/>
          </p:nvSpPr>
          <p:spPr>
            <a:xfrm rot="18461068">
              <a:off x="782753" y="2703052"/>
              <a:ext cx="490947" cy="498398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8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2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25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B2BFD8-41DE-EC4F-A2C1-6B99EC1C0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250" y="3376121"/>
              <a:ext cx="8713417" cy="1743175"/>
            </a:xfrm>
            <a:prstGeom prst="rect">
              <a:avLst/>
            </a:prstGeom>
          </p:spPr>
        </p:pic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216FAAEC-49D8-E242-BCFC-37782DA00985}"/>
                </a:ext>
              </a:extLst>
            </p:cNvPr>
            <p:cNvSpPr txBox="1"/>
            <p:nvPr/>
          </p:nvSpPr>
          <p:spPr>
            <a:xfrm>
              <a:off x="1490308" y="3637356"/>
              <a:ext cx="1151597" cy="32829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8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2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SOC1 3’UTR</a:t>
              </a: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7221A246-2A36-3447-A2A1-00F6EC7B8279}"/>
                </a:ext>
              </a:extLst>
            </p:cNvPr>
            <p:cNvSpPr txBox="1"/>
            <p:nvPr/>
          </p:nvSpPr>
          <p:spPr>
            <a:xfrm>
              <a:off x="753276" y="3224405"/>
              <a:ext cx="982036" cy="26674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8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2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50" dirty="0"/>
                <a:t>PCR primer 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DE9767-0A03-4A9C-AB7B-9835C46A6697}"/>
              </a:ext>
            </a:extLst>
          </p:cNvPr>
          <p:cNvSpPr txBox="1"/>
          <p:nvPr/>
        </p:nvSpPr>
        <p:spPr>
          <a:xfrm>
            <a:off x="2365696" y="5848398"/>
            <a:ext cx="7269833" cy="81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33" dirty="0">
                <a:solidFill>
                  <a:srgbClr val="00B050"/>
                </a:solidFill>
              </a:rPr>
              <a:t>Regulatory site, </a:t>
            </a:r>
          </a:p>
          <a:p>
            <a:r>
              <a:rPr lang="en-US" sz="2333" dirty="0">
                <a:solidFill>
                  <a:srgbClr val="00B050"/>
                </a:solidFill>
              </a:rPr>
              <a:t>recognized by a factor with binding domain (BD)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23B4D6-1BD7-4108-8592-BE58FFB62899}"/>
              </a:ext>
            </a:extLst>
          </p:cNvPr>
          <p:cNvCxnSpPr/>
          <p:nvPr/>
        </p:nvCxnSpPr>
        <p:spPr>
          <a:xfrm>
            <a:off x="3864208" y="5769408"/>
            <a:ext cx="57319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EFF4EA7-C106-4D65-843E-A1879E91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8AED6-4CA6-4A68-9DF5-CFBCF9F64414}"/>
              </a:ext>
            </a:extLst>
          </p:cNvPr>
          <p:cNvSpPr txBox="1"/>
          <p:nvPr/>
        </p:nvSpPr>
        <p:spPr>
          <a:xfrm>
            <a:off x="2589332" y="889955"/>
            <a:ext cx="1029495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cs typeface="Times New Roman" panose="02020603050405020304" pitchFamily="18" charset="0"/>
              </a:rPr>
              <a:t>Does </a:t>
            </a:r>
            <a:r>
              <a:rPr lang="en-US" sz="2700" b="1" i="1" dirty="0">
                <a:cs typeface="Times New Roman" panose="02020603050405020304" pitchFamily="18" charset="0"/>
              </a:rPr>
              <a:t>SOC1</a:t>
            </a:r>
            <a:r>
              <a:rPr lang="en-US" sz="2700" b="1" dirty="0">
                <a:cs typeface="Times New Roman" panose="02020603050405020304" pitchFamily="18" charset="0"/>
              </a:rPr>
              <a:t> poly(A) tail length vary in presence of specific factors?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BEBF4-B23E-4A2A-B1A6-D0AC0ABE63A0}"/>
              </a:ext>
            </a:extLst>
          </p:cNvPr>
          <p:cNvSpPr txBox="1"/>
          <p:nvPr/>
        </p:nvSpPr>
        <p:spPr>
          <a:xfrm>
            <a:off x="1244631" y="1991141"/>
            <a:ext cx="1280590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50" dirty="0">
                <a:cs typeface="Times New Roman" panose="02020603050405020304" pitchFamily="18" charset="0"/>
              </a:rPr>
              <a:t>Four different samples </a:t>
            </a:r>
          </a:p>
          <a:p>
            <a:endParaRPr lang="en-US" sz="2250" dirty="0"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50" dirty="0">
                <a:cs typeface="Times New Roman" panose="02020603050405020304" pitchFamily="18" charset="0"/>
              </a:rPr>
              <a:t>BD – Sample with SOC1-binding factor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50" dirty="0" err="1">
                <a:cs typeface="Times New Roman" panose="02020603050405020304" pitchFamily="18" charset="0"/>
              </a:rPr>
              <a:t>BD_Deadenylase</a:t>
            </a:r>
            <a:r>
              <a:rPr lang="en-US" sz="2250" dirty="0">
                <a:cs typeface="Times New Roman" panose="02020603050405020304" pitchFamily="18" charset="0"/>
              </a:rPr>
              <a:t>  - Sample with </a:t>
            </a:r>
            <a:r>
              <a:rPr lang="en-US" sz="2250" dirty="0" err="1">
                <a:cs typeface="Times New Roman" panose="02020603050405020304" pitchFamily="18" charset="0"/>
              </a:rPr>
              <a:t>Deadenylase</a:t>
            </a:r>
            <a:r>
              <a:rPr lang="en-US" sz="2250" dirty="0">
                <a:cs typeface="Times New Roman" panose="02020603050405020304" pitchFamily="18" charset="0"/>
              </a:rPr>
              <a:t> enzyme and SOC1-binding factor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50" dirty="0">
                <a:cs typeface="Times New Roman" panose="02020603050405020304" pitchFamily="18" charset="0"/>
              </a:rPr>
              <a:t>WT - Wild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50" dirty="0">
                <a:cs typeface="Times New Roman" panose="02020603050405020304" pitchFamily="18" charset="0"/>
              </a:rPr>
              <a:t>TVN – Control ( where we will get only Poly-A tails of a specific length).</a:t>
            </a:r>
          </a:p>
          <a:p>
            <a:endParaRPr lang="en-US" sz="2250" dirty="0">
              <a:cs typeface="Times New Roman" panose="02020603050405020304" pitchFamily="18" charset="0"/>
            </a:endParaRPr>
          </a:p>
          <a:p>
            <a:endParaRPr lang="en-US" sz="2250" dirty="0">
              <a:cs typeface="Times New Roman" panose="02020603050405020304" pitchFamily="18" charset="0"/>
            </a:endParaRPr>
          </a:p>
          <a:p>
            <a:endParaRPr lang="en-US" sz="2250" dirty="0"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50" dirty="0"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50" dirty="0">
              <a:cs typeface="Times New Roman" panose="02020603050405020304" pitchFamily="18" charset="0"/>
            </a:endParaRPr>
          </a:p>
          <a:p>
            <a:endParaRPr lang="en-US" sz="225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42874-8F55-4438-85E2-7B69CAE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3B2F-EAB3-524F-BA16-40627358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5" y="349310"/>
            <a:ext cx="11830050" cy="1491258"/>
          </a:xfrm>
        </p:spPr>
        <p:txBody>
          <a:bodyPr>
            <a:normAutofit/>
          </a:bodyPr>
          <a:lstStyle/>
          <a:p>
            <a:r>
              <a:rPr lang="en-US" sz="4050" b="1" dirty="0">
                <a:latin typeface="+mn-lt"/>
                <a:cs typeface="Times New Roman" panose="02020603050405020304" pitchFamily="18" charset="0"/>
              </a:rPr>
              <a:t>A sample sequence from our datasets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5E7AD2-8835-DB46-8D5E-241CFF3C2826}"/>
              </a:ext>
            </a:extLst>
          </p:cNvPr>
          <p:cNvSpPr/>
          <p:nvPr/>
        </p:nvSpPr>
        <p:spPr>
          <a:xfrm>
            <a:off x="765813" y="1884884"/>
            <a:ext cx="12635865" cy="2446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cs typeface="Times New Roman" panose="02020603050405020304" pitchFamily="18" charset="0"/>
              </a:rPr>
              <a:t>Sample sequence for M-col-file</a:t>
            </a:r>
            <a:endParaRPr lang="en-US" sz="2700" dirty="0">
              <a:cs typeface="Times New Roman" panose="02020603050405020304" pitchFamily="18" charset="0"/>
            </a:endParaRPr>
          </a:p>
          <a:p>
            <a:br>
              <a:rPr lang="en-US" sz="2700" dirty="0"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rgbClr val="0070C0"/>
                </a:solidFill>
                <a:cs typeface="Times New Roman" panose="02020603050405020304" pitchFamily="18" charset="0"/>
              </a:rPr>
              <a:t>CTCTAAAGCTGC</a:t>
            </a:r>
            <a:r>
              <a:rPr lang="en-US" sz="2400" b="1" dirty="0">
                <a:cs typeface="Times New Roman" panose="02020603050405020304" pitchFamily="18" charset="0"/>
              </a:rPr>
              <a:t>TTCTCTCTTGTTGTATTATTTCTCTCTCACTCTCTCTCTCTCAGTCACTTCTTTAATGATTCTGAACTGCTTGTGT</a:t>
            </a:r>
            <a:r>
              <a:rPr lang="en-US" sz="2400" b="1" u="sng" dirty="0">
                <a:solidFill>
                  <a:srgbClr val="00B050"/>
                </a:solidFill>
                <a:cs typeface="Times New Roman" panose="02020603050405020304" pitchFamily="18" charset="0"/>
              </a:rPr>
              <a:t>TATGTAT</a:t>
            </a:r>
            <a:r>
              <a:rPr lang="en-US" sz="2400" b="1" dirty="0">
                <a:cs typeface="Times New Roman" panose="02020603050405020304" pitchFamily="18" charset="0"/>
              </a:rPr>
              <a:t>CTATGTTCTTACACTTGCCTCTC</a:t>
            </a:r>
            <a:r>
              <a:rPr 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AAAAAAAAAAAAAAAAAAAA</a:t>
            </a:r>
            <a:r>
              <a:rPr lang="en-US" sz="24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CGCGGCCGCCGA</a:t>
            </a:r>
            <a:r>
              <a:rPr lang="en-US" sz="2400" b="1" dirty="0">
                <a:solidFill>
                  <a:srgbClr val="7030A0"/>
                </a:solidFill>
                <a:cs typeface="Times New Roman" panose="02020603050405020304" pitchFamily="18" charset="0"/>
              </a:rPr>
              <a:t>CCTTATCCTCATAAACATCTTTTAACCAATCCAATACGACCAAGTCCATCATCCCATAACCTCCTCGCTCAAACCATCTACACCCCCGCCATCCCTCACCCTCTATCCACCCCTTCTTCCTCCTTTCCACAACTCAACCTTCTTCCAATAC</a:t>
            </a:r>
            <a:endParaRPr lang="en-US" sz="27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2573F-1AFB-4B4F-8407-DA129A173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3" y="4524484"/>
            <a:ext cx="12773025" cy="2800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F2DDF7-C4C8-8E49-A1D5-69504B4A2A4F}"/>
              </a:ext>
            </a:extLst>
          </p:cNvPr>
          <p:cNvSpPr/>
          <p:nvPr/>
        </p:nvSpPr>
        <p:spPr>
          <a:xfrm>
            <a:off x="7315200" y="1697679"/>
            <a:ext cx="6858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cs typeface="Times New Roman" panose="02020603050405020304" pitchFamily="18" charset="0"/>
              </a:rPr>
              <a:t>&gt;soc1_AT2G45660_3utr_forward_primer</a:t>
            </a:r>
            <a:endParaRPr lang="en-US" sz="2700" dirty="0">
              <a:cs typeface="Times New Roman" panose="02020603050405020304" pitchFamily="18" charset="0"/>
            </a:endParaRPr>
          </a:p>
          <a:p>
            <a:r>
              <a:rPr lang="en-US" sz="2700" dirty="0">
                <a:solidFill>
                  <a:srgbClr val="0070C0"/>
                </a:solidFill>
                <a:cs typeface="Times New Roman" panose="02020603050405020304" pitchFamily="18" charset="0"/>
              </a:rPr>
              <a:t>CAAGTAACAAAA</a:t>
            </a:r>
            <a:r>
              <a:rPr lang="en-US" sz="2700" b="1" u="sng" dirty="0">
                <a:solidFill>
                  <a:srgbClr val="0070C0"/>
                </a:solidFill>
                <a:cs typeface="Times New Roman" panose="02020603050405020304" pitchFamily="18" charset="0"/>
              </a:rPr>
              <a:t>CTCTAAAGCTGC</a:t>
            </a:r>
            <a:endParaRPr lang="en-US" sz="2700" u="sng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30172-4970-8A42-A666-24A69453CB6B}"/>
              </a:ext>
            </a:extLst>
          </p:cNvPr>
          <p:cNvSpPr txBox="1"/>
          <p:nvPr/>
        </p:nvSpPr>
        <p:spPr>
          <a:xfrm>
            <a:off x="5594986" y="7390961"/>
            <a:ext cx="76129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Purple = undesired sequence, potentially  from vector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55833C-862F-4C16-BA39-961ED7BB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7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BD1D4-D209-4CD4-913D-78A147D25337}"/>
              </a:ext>
            </a:extLst>
          </p:cNvPr>
          <p:cNvSpPr txBox="1"/>
          <p:nvPr/>
        </p:nvSpPr>
        <p:spPr>
          <a:xfrm>
            <a:off x="2984772" y="571362"/>
            <a:ext cx="104010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cs typeface="Times New Roman" panose="02020603050405020304" pitchFamily="18" charset="0"/>
              </a:rPr>
              <a:t>Majority of the reads mapped to either plus or minus strands</a:t>
            </a:r>
          </a:p>
          <a:p>
            <a:endParaRPr lang="en-US" sz="2800" b="1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37147-0CA1-4ED7-9417-718BB269E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"/>
          <a:stretch/>
        </p:blipFill>
        <p:spPr>
          <a:xfrm>
            <a:off x="2767641" y="1525469"/>
            <a:ext cx="9095118" cy="6572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613F9-7900-4C1F-8435-6D84CEB6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FB5C34-18D8-4D7A-A4EE-5A3C1401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43" y="3079279"/>
            <a:ext cx="11886655" cy="4960750"/>
          </a:xfrm>
          <a:prstGeom prst="rect">
            <a:avLst/>
          </a:prstGeom>
        </p:spPr>
      </p:pic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043098-F2D6-4106-90E5-534E38F27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6" y="1338350"/>
            <a:ext cx="11330414" cy="163902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D16173E-8773-4EB7-8EE9-E90DD688815F}"/>
              </a:ext>
            </a:extLst>
          </p:cNvPr>
          <p:cNvSpPr txBox="1"/>
          <p:nvPr/>
        </p:nvSpPr>
        <p:spPr>
          <a:xfrm>
            <a:off x="2743201" y="369533"/>
            <a:ext cx="10303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cs typeface="Times New Roman" panose="02020603050405020304" pitchFamily="18" charset="0"/>
              </a:rPr>
              <a:t>Expected structure of PCR-amplified SOC1 3‘ UTR</a:t>
            </a:r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2892F-38B5-4809-93AF-AC3D11BF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239D4-40AD-48FF-880F-294BA7A2DB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1245</Words>
  <Application>Microsoft Office PowerPoint</Application>
  <PresentationFormat>Custom</PresentationFormat>
  <Paragraphs>262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Courier New</vt:lpstr>
      <vt:lpstr>Slack-Lato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sample sequence from our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 working: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  <vt:lpstr>Thank you</vt:lpstr>
      <vt:lpstr>Questions 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Reddy</dc:creator>
  <cp:lastModifiedBy>John Reddy</cp:lastModifiedBy>
  <cp:revision>74</cp:revision>
  <dcterms:created xsi:type="dcterms:W3CDTF">2020-08-06T04:41:15Z</dcterms:created>
  <dcterms:modified xsi:type="dcterms:W3CDTF">2020-11-13T18:40:33Z</dcterms:modified>
</cp:coreProperties>
</file>